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449" r:id="rId2"/>
    <p:sldId id="453" r:id="rId3"/>
    <p:sldId id="317" r:id="rId4"/>
    <p:sldId id="496" r:id="rId5"/>
    <p:sldId id="497" r:id="rId6"/>
    <p:sldId id="501" r:id="rId7"/>
    <p:sldId id="442" r:id="rId8"/>
    <p:sldId id="482" r:id="rId9"/>
    <p:sldId id="499" r:id="rId10"/>
    <p:sldId id="500" r:id="rId11"/>
    <p:sldId id="494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502" r:id="rId20"/>
    <p:sldId id="503" r:id="rId21"/>
    <p:sldId id="490" r:id="rId22"/>
    <p:sldId id="295" r:id="rId23"/>
    <p:sldId id="491" r:id="rId24"/>
    <p:sldId id="521" r:id="rId25"/>
    <p:sldId id="504" r:id="rId26"/>
    <p:sldId id="506" r:id="rId27"/>
    <p:sldId id="507" r:id="rId28"/>
    <p:sldId id="508" r:id="rId29"/>
    <p:sldId id="509" r:id="rId30"/>
    <p:sldId id="492" r:id="rId31"/>
    <p:sldId id="510" r:id="rId32"/>
    <p:sldId id="511" r:id="rId33"/>
    <p:sldId id="512" r:id="rId34"/>
    <p:sldId id="514" r:id="rId35"/>
    <p:sldId id="515" r:id="rId36"/>
    <p:sldId id="516" r:id="rId37"/>
    <p:sldId id="51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/>
    <p:restoredTop sz="92469"/>
  </p:normalViewPr>
  <p:slideViewPr>
    <p:cSldViewPr snapToGrid="0">
      <p:cViewPr varScale="1">
        <p:scale>
          <a:sx n="74" d="100"/>
          <a:sy n="74" d="100"/>
        </p:scale>
        <p:origin x="248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0:5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2549 24575,'6'-10'0,"4"-3"0,0 5 0,1-3 0,5 0 0,-4-2 0,6-7 0,4-6 0,4-5 0,5-4 0,1 2 0,-3 1 0,-4 3 0,-3 6 0,-5 3 0,3-2 0,1 4 0,5-4 0,-1 4 0,5-5 0,12-2 0,-7 1 0,17-5 0,-11 6 0,7-1 0,-6 6 0,-3 4 0,-5 4 0,-4 2 0,-3 1 0,-5 3 0,-2-1 0,-3 0 0,3 3 0,-3 0 0,2-2 0,-3 3 0,0-7 0,-1 7 0,6-5 0,0 4 0,5-1 0,-2-1 0,4 2 0,4-2 0,8-1 0,7 0 0,6-3 0,2 0 0,-1-2 0,-3 2 0,2-1 0,-13 2 0,1 2 0,-16-4 0,-3 8 0,2-3 0,-11 4 0,10-2 0,-6-2 0,7-1 0,1-1 0,1 0 0,3-2 0,3 0 0,2 1 0,2-1 0,1-1 0,12-4 0,-5 0 0,7-1 0,-11 4 0,-9 1 0,-3 1 0,1 0 0,-2 1 0,5-3 0,0-1 0,2-2 0,0-1 0,2 0 0,-2-1 0,-2 2 0,-3 2 0,-2 1 0,1-1 0,-1 1 0,5 0 0,-1 0 0,4 1 0,-3-4 0,-5 3 0,5-3 0,-5 3 0,5-1 0,-7 0 0,-3 1 0,-2 2 0,-1-1 0,-1 0 0,-1 1 0,0 1 0,0-1 0,-5 3 0,4-5 0,-9 7 0,8-6 0,-8 6 0,10-7 0,-8 5 0,8-5 0,-3 2 0,4-4 0,2-2 0,3-6 0,3-1 0,4-2 0,0-1 0,-1 3 0,0 0 0,-5 4 0,1 1 0,-5 5 0,-1-4 0,-3 5 0,0-2 0,-3 3 0,4-2 0,-1-1 0,4-4 0,-2 2 0,0-1 0,-1 0 0,-1 1 0,1 0 0,-1 1 0,0-2 0,1 0 0,3-6 0,-3 2 0,3 2 0,-10 6 0,7 1 0,-12 5 0,7-6 0,-8 4 0,2-2 0,0-2 0,2 0 0,1-2 0,1 1 0,0-2 0,1-1 0,1-2 0,2-2 0,4-6 0,0 0 0,7-10 0,-3 11 0,-1-3 0,0 10 0,-11 5 0,1-1 0,-5 3 0,3-1 0,2-3 0,3-1 0,3-3 0,2-4 0,3-2 0,0 2 0,-2 4 0,-5 4 0,-3 5 0,-7 1 0,2 0 0,-5 5 0,4-5 0,-3 6 0,1-2 0,-2-2 0,0 0 0,0-1 0,2-2 0,2-2 0,0-2 0,-1 0 0,1 0 0,-2-2 0,0 5 0,-2-8 0,2 10 0,-3-10 0,2 0 0,1-1 0,0-3 0,1 8 0,1-1 0,-4 3 0,4-6 0,-4 7 0,1-7 0,-3 11 0,0-2 0,0 11 0,0 2 0,0 4 0,0 1 0,0 0 0,0-1 0,0-1 0,0 1-1696,0 4 0,0-5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2:48.1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2570 24575,'0'-7'0,"1"3"0,1 0 0,1 3 0,1-1 0,-1 0 0,3 0 0,-2 0 0,0 0 0,-1 0 0,-1 0 0,2 1 0,1-2 0,-1 0 0,1 0 0,-2 0 0,1 1 0,2 2 0,0 0 0,1-2 0,0 0 0,0-1 0,1 2 0,2 1 0,-2 0 0,4 0 0,1 0 0,2 0 0,2 0 0,-1-4 0,3-2 0,14-7 0,12-6 0,18-3 0,4 1 0,-4 4 0,-8 6 0,-9 4 0,-5 3 0,-1 0 0,1 2 0,7-3 0,3-1 0,16-4 0,-2 0 0,5-2 0,6-3 0,-20 3 0,28-6 0,-14 3 0,22-4 0,-1-2 0,0-1 0,-1-2 0,-5-2 0,-1-1 0,-4-2 0,-2 1 0,1-2 0,1-2 0,-29 10 0,1 0 0,-4 5 0,1-1 0,4-6 0,0-1 0,-3 2 0,-1 1 0,38-22 0,-7-1 0,-34 19 0,-1 0 0,38-25 0,-31 18 0,1 0 0,-1-1 0,0 1 0,1-2 0,0 0 0,-1 0 0,-1-1 0,-2 1 0,-1 0 0,-6 4 0,-2 0 0,25-20 0,-21 11 0,-15 8 0,-7 0 0,2-3 0,1-4 0,8-2 0,-1-5 0,-4 4 0,-3 7 0,-2-7 0,0 6 0,8-11 0,0 0 0,-3 5 0,-4 7 0,-6 6 0,-5 4 0,-2-1 0,-2 2 0,-2 3 0,-3 4 0,-2 3 0,-2 0 0,0-7 0,0 0 0,3-3 0,2-7 0,3 3 0,0-6 0,-2 7 0,-3 5 0,-1 11 0,-2 3 0,0 4 0,0 0 0,0 0 0,0-1 0,0-1 0,0-7 0,0 6 0,0-11 0,0 12 0,0-7 0,0 4 0,2-7 0,2-5 0,0-4 0,0 0 0,-2 9 0,-1 2 0,-1 8 0,0 2 0,0 5 0,0 2 0,0 6 0,0-5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2:5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2399 24575,'14'0'0,"9"-6"0,20-10 0,18-15 0,13-11 0,-25 15 0,-1 0 0,27-15 0,9 2 0,-25 11 0,-1 8 0,-10 1 0,7 1 0,-13 4 0,9-3 0,-5 2 0,-1-1 0,3-1 0,2 1 0,1 0 0,3 1 0,4 0 0,2 1 0,3 2 0,13-4 0,-13 5 0,4 0 0,-15-1 0,-12 9 0,13-10 0,-5 4 0,13-3 0,1 0 0,3 0 0,3 1 0,2-1 0,1 2 0,-4 0 0,0-1 0,-1-1 0,-2 1 0,7-7 0,-14 7 0,4-8 0,-9 1 0,1-6 0,-6 2 0,11-5 0,-8 5 0,16-9 0,3-2 0,5-5 0,1-2 0,-4 0 0,-9 0 0,-10 3 0,-12 1 0,-9 0 0,3-13 0,-11 10 0,8-14 0,-12 17 0,7-4 0,-11 12 0,7-6 0,-5 5 0,8-14 0,5-6 0,2-3 0,-2 3 0,-4 8 0,-10 8 0,-5 13 0,-5-5 0,1 4 0,1-8 0,1-3 0,6-14 0,-4 9 0,3-12 0,-5 9 0,-2 7 0,2-12 0,-3 12 0,1-3 0,-3 8 0,-2 14 0,-1 1 0,-1 10 0,0-2 0,0 1 0,0-1 0,0-1 0,0-3 0,0-6 0,0 7 0,0-6 0,0 12 0,0 3 0,0 4 0,0 4 0,-3 8 0,2-8 0,-2 9 0,3-10 0,0 0 0,0-2 0,0-3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3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3000 24575,'5'-43'0,"15"-37"0,-3 24 0,3-6 0,9-20 0,3-2 0,3 0 0,-1 3 0,-5 11 0,-1 4 0,-2 5 0,-3 6 0,-1 0 0,1-6 0,-7 22 0,4-12 0,3-1 0,6-12 0,5-10 0,3-2 0,-1 5 0,1 6 0,3-2 0,8-8 0,-21 34 0,2-2 0,6-8 0,0 0 0,-5 10 0,0 0 0,3-4 0,0 2 0,16-12 0,0 6 0,-14 15 0,5 1 0,-14 11 0,5-2 0,-2 4 0,0 3 0,3-2 0,3-3 0,3-2 0,3-3 0,8-4 0,11-7 0,8-5 0,16-6 0,-25 13 0,24-10 0,-33 19 0,2-2 0,-7 7 0,-16 10 0,7-4 0,0-1 0,5-4 0,8-7 0,8-7 0,9-7 0,5-1 0,0 3 0,-5 6 0,-3 5 0,-3 4 0,12 3 0,-15 7 0,-2 1 0,-24 9 0,-14 1 0,-1 4 0,-3 0 0,5 0 0,2 0 0,5 0 0,8 0 0,7 0 0,2 0 0,-1 0 0,-9 0 0,-8 0 0,-1 0 0,-6 0 0,-3 0 0,-3 0 0,-5 1 0,2 3 0,-3 0 0,-3-1 0,-2-1 0,-2-1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2:48.1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2570 24575,'0'-7'0,"1"3"0,1 0 0,1 3 0,1-1 0,-1 0 0,3 0 0,-2 0 0,0 0 0,-1 0 0,-1 0 0,2 1 0,1-2 0,-1 0 0,1 0 0,-2 0 0,1 1 0,2 2 0,0 0 0,1-2 0,0 0 0,0-1 0,1 2 0,2 1 0,-2 0 0,4 0 0,1 0 0,2 0 0,2 0 0,-1-4 0,3-2 0,14-7 0,12-6 0,18-3 0,4 1 0,-4 4 0,-8 6 0,-9 4 0,-5 3 0,-1 0 0,1 2 0,7-3 0,3-1 0,16-4 0,-2 0 0,5-2 0,6-3 0,-20 3 0,28-6 0,-14 3 0,22-4 0,-1-2 0,0-1 0,-1-2 0,-5-2 0,-1-1 0,-4-2 0,-2 1 0,1-2 0,1-2 0,-29 10 0,1 0 0,-4 5 0,1-1 0,4-6 0,0-1 0,-3 2 0,-1 1 0,38-22 0,-7-1 0,-34 19 0,-1 0 0,38-25 0,-31 18 0,1 0 0,-1-1 0,0 1 0,1-2 0,0 0 0,-1 0 0,-1-1 0,-2 1 0,-1 0 0,-6 4 0,-2 0 0,25-20 0,-21 11 0,-15 8 0,-7 0 0,2-3 0,1-4 0,8-2 0,-1-5 0,-4 4 0,-3 7 0,-2-7 0,0 6 0,8-11 0,0 0 0,-3 5 0,-4 7 0,-6 6 0,-5 4 0,-2-1 0,-2 2 0,-2 3 0,-3 4 0,-2 3 0,-2 0 0,0-7 0,0 0 0,3-3 0,2-7 0,3 3 0,0-6 0,-2 7 0,-3 5 0,-1 11 0,-2 3 0,0 4 0,0 0 0,0 0 0,0-1 0,0-1 0,0-7 0,0 6 0,0-11 0,0 12 0,0-7 0,0 4 0,2-7 0,2-5 0,0-4 0,0 0 0,-2 9 0,-1 2 0,-1 8 0,0 2 0,0 5 0,0 2 0,0 6 0,0-5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2:5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2399 24575,'14'0'0,"9"-6"0,20-10 0,18-15 0,13-11 0,-25 15 0,-1 0 0,27-15 0,9 2 0,-25 11 0,-1 8 0,-10 1 0,7 1 0,-13 4 0,9-3 0,-5 2 0,-1-1 0,3-1 0,2 1 0,1 0 0,3 1 0,4 0 0,2 1 0,3 2 0,13-4 0,-13 5 0,4 0 0,-15-1 0,-12 9 0,13-10 0,-5 4 0,13-3 0,1 0 0,3 0 0,3 1 0,2-1 0,1 2 0,-4 0 0,0-1 0,-1-1 0,-2 1 0,7-7 0,-14 7 0,4-8 0,-9 1 0,1-6 0,-6 2 0,11-5 0,-8 5 0,16-9 0,3-2 0,5-5 0,1-2 0,-4 0 0,-9 0 0,-10 3 0,-12 1 0,-9 0 0,3-13 0,-11 10 0,8-14 0,-12 17 0,7-4 0,-11 12 0,7-6 0,-5 5 0,8-14 0,5-6 0,2-3 0,-2 3 0,-4 8 0,-10 8 0,-5 13 0,-5-5 0,1 4 0,1-8 0,1-3 0,6-14 0,-4 9 0,3-12 0,-5 9 0,-2 7 0,2-12 0,-3 12 0,1-3 0,-3 8 0,-2 14 0,-1 1 0,-1 10 0,0-2 0,0 1 0,0-1 0,0-1 0,0-3 0,0-6 0,0 7 0,0-6 0,0 12 0,0 3 0,0 4 0,0 4 0,-3 8 0,2-8 0,-2 9 0,3-10 0,0 0 0,0-2 0,0-3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3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3000 24575,'5'-43'0,"15"-37"0,-3 24 0,3-6 0,9-20 0,3-2 0,3 0 0,-1 3 0,-5 11 0,-1 4 0,-2 5 0,-3 6 0,-1 0 0,1-6 0,-7 22 0,4-12 0,3-1 0,6-12 0,5-10 0,3-2 0,-1 5 0,1 6 0,3-2 0,8-8 0,-21 34 0,2-2 0,6-8 0,0 0 0,-5 10 0,0 0 0,3-4 0,0 2 0,16-12 0,0 6 0,-14 15 0,5 1 0,-14 11 0,5-2 0,-2 4 0,0 3 0,3-2 0,3-3 0,3-2 0,3-3 0,8-4 0,11-7 0,8-5 0,16-6 0,-25 13 0,24-10 0,-33 19 0,2-2 0,-7 7 0,-16 10 0,7-4 0,0-1 0,5-4 0,8-7 0,8-7 0,9-7 0,5-1 0,0 3 0,-5 6 0,-3 5 0,-3 4 0,12 3 0,-15 7 0,-2 1 0,-24 9 0,-14 1 0,-1 4 0,-3 0 0,5 0 0,2 0 0,5 0 0,8 0 0,7 0 0,2 0 0,-1 0 0,-9 0 0,-8 0 0,-1 0 0,-6 0 0,-3 0 0,-3 0 0,-5 1 0,2 3 0,-3 0 0,-3-1 0,-2-1 0,-2-1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0:5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2549 24575,'6'-10'0,"4"-3"0,0 5 0,1-3 0,5 0 0,-4-2 0,6-7 0,4-6 0,4-5 0,5-4 0,1 2 0,-3 1 0,-4 3 0,-3 6 0,-5 3 0,3-2 0,1 4 0,5-4 0,-1 4 0,5-5 0,12-2 0,-7 1 0,17-5 0,-11 6 0,7-1 0,-6 6 0,-3 4 0,-5 4 0,-4 2 0,-3 1 0,-5 3 0,-2-1 0,-3 0 0,3 3 0,-3 0 0,2-2 0,-3 3 0,0-7 0,-1 7 0,6-5 0,0 4 0,5-1 0,-2-1 0,4 2 0,4-2 0,8-1 0,7 0 0,6-3 0,2 0 0,-1-2 0,-3 2 0,2-1 0,-13 2 0,1 2 0,-16-4 0,-3 8 0,2-3 0,-11 4 0,10-2 0,-6-2 0,7-1 0,1-1 0,1 0 0,3-2 0,3 0 0,2 1 0,2-1 0,1-1 0,12-4 0,-5 0 0,7-1 0,-11 4 0,-9 1 0,-3 1 0,1 0 0,-2 1 0,5-3 0,0-1 0,2-2 0,0-1 0,2 0 0,-2-1 0,-2 2 0,-3 2 0,-2 1 0,1-1 0,-1 1 0,5 0 0,-1 0 0,4 1 0,-3-4 0,-5 3 0,5-3 0,-5 3 0,5-1 0,-7 0 0,-3 1 0,-2 2 0,-1-1 0,-1 0 0,-1 1 0,0 1 0,0-1 0,-5 3 0,4-5 0,-9 7 0,8-6 0,-8 6 0,10-7 0,-8 5 0,8-5 0,-3 2 0,4-4 0,2-2 0,3-6 0,3-1 0,4-2 0,0-1 0,-1 3 0,0 0 0,-5 4 0,1 1 0,-5 5 0,-1-4 0,-3 5 0,0-2 0,-3 3 0,4-2 0,-1-1 0,4-4 0,-2 2 0,0-1 0,-1 0 0,-1 1 0,1 0 0,-1 1 0,0-2 0,1 0 0,3-6 0,-3 2 0,3 2 0,-10 6 0,7 1 0,-12 5 0,7-6 0,-8 4 0,2-2 0,0-2 0,2 0 0,1-2 0,1 1 0,0-2 0,1-1 0,1-2 0,2-2 0,4-6 0,0 0 0,7-10 0,-3 11 0,-1-3 0,0 10 0,-11 5 0,1-1 0,-5 3 0,3-1 0,2-3 0,3-1 0,3-3 0,2-4 0,3-2 0,0 2 0,-2 4 0,-5 4 0,-3 5 0,-7 1 0,2 0 0,-5 5 0,4-5 0,-3 6 0,1-2 0,-2-2 0,0 0 0,0-1 0,2-2 0,2-2 0,0-2 0,-1 0 0,1 0 0,-2-2 0,0 5 0,-2-8 0,2 10 0,-3-10 0,2 0 0,1-1 0,0-3 0,1 8 0,1-1 0,-4 3 0,4-6 0,-4 7 0,1-7 0,-3 11 0,0-2 0,0 11 0,0 2 0,0 4 0,0 1 0,0 0 0,0-1 0,0-1 0,0 1-1696,0 4 0,0-5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2:48.1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2570 24575,'0'-7'0,"1"3"0,1 0 0,1 3 0,1-1 0,-1 0 0,3 0 0,-2 0 0,0 0 0,-1 0 0,-1 0 0,2 1 0,1-2 0,-1 0 0,1 0 0,-2 0 0,1 1 0,2 2 0,0 0 0,1-2 0,0 0 0,0-1 0,1 2 0,2 1 0,-2 0 0,4 0 0,1 0 0,2 0 0,2 0 0,-1-4 0,3-2 0,14-7 0,12-6 0,18-3 0,4 1 0,-4 4 0,-8 6 0,-9 4 0,-5 3 0,-1 0 0,1 2 0,7-3 0,3-1 0,16-4 0,-2 0 0,5-2 0,6-3 0,-20 3 0,28-6 0,-14 3 0,22-4 0,-1-2 0,0-1 0,-1-2 0,-5-2 0,-1-1 0,-4-2 0,-2 1 0,1-2 0,1-2 0,-29 10 0,1 0 0,-4 5 0,1-1 0,4-6 0,0-1 0,-3 2 0,-1 1 0,38-22 0,-7-1 0,-34 19 0,-1 0 0,38-25 0,-31 18 0,1 0 0,-1-1 0,0 1 0,1-2 0,0 0 0,-1 0 0,-1-1 0,-2 1 0,-1 0 0,-6 4 0,-2 0 0,25-20 0,-21 11 0,-15 8 0,-7 0 0,2-3 0,1-4 0,8-2 0,-1-5 0,-4 4 0,-3 7 0,-2-7 0,0 6 0,8-11 0,0 0 0,-3 5 0,-4 7 0,-6 6 0,-5 4 0,-2-1 0,-2 2 0,-2 3 0,-3 4 0,-2 3 0,-2 0 0,0-7 0,0 0 0,3-3 0,2-7 0,3 3 0,0-6 0,-2 7 0,-3 5 0,-1 11 0,-2 3 0,0 4 0,0 0 0,0 0 0,0-1 0,0-1 0,0-7 0,0 6 0,0-11 0,0 12 0,0-7 0,0 4 0,2-7 0,2-5 0,0-4 0,0 0 0,-2 9 0,-1 2 0,-1 8 0,0 2 0,0 5 0,0 2 0,0 6 0,0-5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2:5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2399 24575,'14'0'0,"9"-6"0,20-10 0,18-15 0,13-11 0,-25 15 0,-1 0 0,27-15 0,9 2 0,-25 11 0,-1 8 0,-10 1 0,7 1 0,-13 4 0,9-3 0,-5 2 0,-1-1 0,3-1 0,2 1 0,1 0 0,3 1 0,4 0 0,2 1 0,3 2 0,13-4 0,-13 5 0,4 0 0,-15-1 0,-12 9 0,13-10 0,-5 4 0,13-3 0,1 0 0,3 0 0,3 1 0,2-1 0,1 2 0,-4 0 0,0-1 0,-1-1 0,-2 1 0,7-7 0,-14 7 0,4-8 0,-9 1 0,1-6 0,-6 2 0,11-5 0,-8 5 0,16-9 0,3-2 0,5-5 0,1-2 0,-4 0 0,-9 0 0,-10 3 0,-12 1 0,-9 0 0,3-13 0,-11 10 0,8-14 0,-12 17 0,7-4 0,-11 12 0,7-6 0,-5 5 0,8-14 0,5-6 0,2-3 0,-2 3 0,-4 8 0,-10 8 0,-5 13 0,-5-5 0,1 4 0,1-8 0,1-3 0,6-14 0,-4 9 0,3-12 0,-5 9 0,-2 7 0,2-12 0,-3 12 0,1-3 0,-3 8 0,-2 14 0,-1 1 0,-1 10 0,0-2 0,0 1 0,0-1 0,0-1 0,0-3 0,0-6 0,0 7 0,0-6 0,0 12 0,0 3 0,0 4 0,0 4 0,-3 8 0,2-8 0,-2 9 0,3-10 0,0 0 0,0-2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3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3000 24575,'5'-43'0,"15"-37"0,-3 24 0,3-6 0,9-20 0,3-2 0,3 0 0,-1 3 0,-5 11 0,-1 4 0,-2 5 0,-3 6 0,-1 0 0,1-6 0,-7 22 0,4-12 0,3-1 0,6-12 0,5-10 0,3-2 0,-1 5 0,1 6 0,3-2 0,8-8 0,-21 34 0,2-2 0,6-8 0,0 0 0,-5 10 0,0 0 0,3-4 0,0 2 0,16-12 0,0 6 0,-14 15 0,5 1 0,-14 11 0,5-2 0,-2 4 0,0 3 0,3-2 0,3-3 0,3-2 0,3-3 0,8-4 0,11-7 0,8-5 0,16-6 0,-25 13 0,24-10 0,-33 19 0,2-2 0,-7 7 0,-16 10 0,7-4 0,0-1 0,5-4 0,8-7 0,8-7 0,9-7 0,5-1 0,0 3 0,-5 6 0,-3 5 0,-3 4 0,12 3 0,-15 7 0,-2 1 0,-24 9 0,-14 1 0,-1 4 0,-3 0 0,5 0 0,2 0 0,5 0 0,8 0 0,7 0 0,2 0 0,-1 0 0,-9 0 0,-8 0 0,-1 0 0,-6 0 0,-3 0 0,-3 0 0,-5 1 0,2 3 0,-3 0 0,-3-1 0,-2-1 0,-2-1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1:10:5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2549 24575,'6'-10'0,"4"-3"0,0 5 0,1-3 0,5 0 0,-4-2 0,6-7 0,4-6 0,4-5 0,5-4 0,1 2 0,-3 1 0,-4 3 0,-3 6 0,-5 3 0,3-2 0,1 4 0,5-4 0,-1 4 0,5-5 0,12-2 0,-7 1 0,17-5 0,-11 6 0,7-1 0,-6 6 0,-3 4 0,-5 4 0,-4 2 0,-3 1 0,-5 3 0,-2-1 0,-3 0 0,3 3 0,-3 0 0,2-2 0,-3 3 0,0-7 0,-1 7 0,6-5 0,0 4 0,5-1 0,-2-1 0,4 2 0,4-2 0,8-1 0,7 0 0,6-3 0,2 0 0,-1-2 0,-3 2 0,2-1 0,-13 2 0,1 2 0,-16-4 0,-3 8 0,2-3 0,-11 4 0,10-2 0,-6-2 0,7-1 0,1-1 0,1 0 0,3-2 0,3 0 0,2 1 0,2-1 0,1-1 0,12-4 0,-5 0 0,7-1 0,-11 4 0,-9 1 0,-3 1 0,1 0 0,-2 1 0,5-3 0,0-1 0,2-2 0,0-1 0,2 0 0,-2-1 0,-2 2 0,-3 2 0,-2 1 0,1-1 0,-1 1 0,5 0 0,-1 0 0,4 1 0,-3-4 0,-5 3 0,5-3 0,-5 3 0,5-1 0,-7 0 0,-3 1 0,-2 2 0,-1-1 0,-1 0 0,-1 1 0,0 1 0,0-1 0,-5 3 0,4-5 0,-9 7 0,8-6 0,-8 6 0,10-7 0,-8 5 0,8-5 0,-3 2 0,4-4 0,2-2 0,3-6 0,3-1 0,4-2 0,0-1 0,-1 3 0,0 0 0,-5 4 0,1 1 0,-5 5 0,-1-4 0,-3 5 0,0-2 0,-3 3 0,4-2 0,-1-1 0,4-4 0,-2 2 0,0-1 0,-1 0 0,-1 1 0,1 0 0,-1 1 0,0-2 0,1 0 0,3-6 0,-3 2 0,3 2 0,-10 6 0,7 1 0,-12 5 0,7-6 0,-8 4 0,2-2 0,0-2 0,2 0 0,1-2 0,1 1 0,0-2 0,1-1 0,1-2 0,2-2 0,4-6 0,0 0 0,7-10 0,-3 11 0,-1-3 0,0 10 0,-11 5 0,1-1 0,-5 3 0,3-1 0,2-3 0,3-1 0,3-3 0,2-4 0,3-2 0,0 2 0,-2 4 0,-5 4 0,-3 5 0,-7 1 0,2 0 0,-5 5 0,4-5 0,-3 6 0,1-2 0,-2-2 0,0 0 0,0-1 0,2-2 0,2-2 0,0-2 0,-1 0 0,1 0 0,-2-2 0,0 5 0,-2-8 0,2 10 0,-3-10 0,2 0 0,1-1 0,0-3 0,1 8 0,1-1 0,-4 3 0,4-6 0,-4 7 0,1-7 0,-3 11 0,0-2 0,0 11 0,0 2 0,0 4 0,0 1 0,0 0 0,0-1 0,0-1 0,0 1-1696,0 4 0,0-5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AE016-62DB-40BA-8F49-A00248118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6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17504-F7AA-8EE3-1FF2-BD8D91974552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NULL"/><Relationship Id="rId4" Type="http://schemas.openxmlformats.org/officeDocument/2006/relationships/customXml" Target="../ink/ink10.xm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NULL"/><Relationship Id="rId4" Type="http://schemas.openxmlformats.org/officeDocument/2006/relationships/customXml" Target="../ink/ink2.xm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customXml" Target="../ink/ink6.xm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</a:t>
            </a:r>
            <a:r>
              <a:rPr lang="en-US" sz="2800" dirty="0" err="1"/>
              <a:t>soumyad@cse.iitk.ac.in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931A-9939-49AC-EBEC-65A0F787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7E18-E479-FCA3-28FE-9F0BA491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032244"/>
          </a:xfrm>
        </p:spPr>
        <p:txBody>
          <a:bodyPr/>
          <a:lstStyle/>
          <a:p>
            <a:r>
              <a:rPr lang="en-US" dirty="0"/>
              <a:t>At the simplest form, we can think of four 1D transfer functions</a:t>
            </a:r>
          </a:p>
          <a:p>
            <a:pPr lvl="1"/>
            <a:r>
              <a:rPr lang="en-US" dirty="0"/>
              <a:t>Red, Green, Blue, Alpha (opacity)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AB8C8A-29BF-8C56-3F42-75E13B942459}"/>
              </a:ext>
            </a:extLst>
          </p:cNvPr>
          <p:cNvCxnSpPr>
            <a:cxnSpLocks/>
          </p:cNvCxnSpPr>
          <p:nvPr/>
        </p:nvCxnSpPr>
        <p:spPr>
          <a:xfrm>
            <a:off x="1222380" y="4217927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18BA7-5D64-6E10-FE10-A467C2A2023B}"/>
              </a:ext>
            </a:extLst>
          </p:cNvPr>
          <p:cNvCxnSpPr>
            <a:cxnSpLocks/>
          </p:cNvCxnSpPr>
          <p:nvPr/>
        </p:nvCxnSpPr>
        <p:spPr>
          <a:xfrm flipH="1" flipV="1">
            <a:off x="1222380" y="2890633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744609-301F-5D38-1857-27FBF22AFED6}"/>
                  </a:ext>
                </a:extLst>
              </p14:cNvPr>
              <p14:cNvContentPartPr/>
              <p14:nvPr/>
            </p14:nvContentPartPr>
            <p14:xfrm>
              <a:off x="1247262" y="3298701"/>
              <a:ext cx="1517891" cy="91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744609-301F-5D38-1857-27FBF22AFE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261" y="3290061"/>
                <a:ext cx="1535533" cy="93528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638D0-D25F-4475-025F-6B2441CD2709}"/>
              </a:ext>
            </a:extLst>
          </p:cNvPr>
          <p:cNvCxnSpPr>
            <a:cxnSpLocks/>
          </p:cNvCxnSpPr>
          <p:nvPr/>
        </p:nvCxnSpPr>
        <p:spPr>
          <a:xfrm>
            <a:off x="4071516" y="4219513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BD5A76-720D-6D4B-527F-8254ED7BBDDE}"/>
              </a:ext>
            </a:extLst>
          </p:cNvPr>
          <p:cNvCxnSpPr>
            <a:cxnSpLocks/>
          </p:cNvCxnSpPr>
          <p:nvPr/>
        </p:nvCxnSpPr>
        <p:spPr>
          <a:xfrm flipH="1" flipV="1">
            <a:off x="4071516" y="2892219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736625-371D-F7E7-938A-3F8FB8DD1C75}"/>
              </a:ext>
            </a:extLst>
          </p:cNvPr>
          <p:cNvCxnSpPr>
            <a:cxnSpLocks/>
          </p:cNvCxnSpPr>
          <p:nvPr/>
        </p:nvCxnSpPr>
        <p:spPr>
          <a:xfrm>
            <a:off x="6931803" y="4195625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8715F0-4639-C484-6F70-786861B51B8C}"/>
              </a:ext>
            </a:extLst>
          </p:cNvPr>
          <p:cNvCxnSpPr>
            <a:cxnSpLocks/>
          </p:cNvCxnSpPr>
          <p:nvPr/>
        </p:nvCxnSpPr>
        <p:spPr>
          <a:xfrm flipH="1" flipV="1">
            <a:off x="6931803" y="2868331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E69006-1819-DE20-59ED-42B6A8C6B4DA}"/>
              </a:ext>
            </a:extLst>
          </p:cNvPr>
          <p:cNvCxnSpPr>
            <a:cxnSpLocks/>
          </p:cNvCxnSpPr>
          <p:nvPr/>
        </p:nvCxnSpPr>
        <p:spPr>
          <a:xfrm>
            <a:off x="9792091" y="4162172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4CDE1C-F022-ED91-6372-56192BE02946}"/>
              </a:ext>
            </a:extLst>
          </p:cNvPr>
          <p:cNvCxnSpPr>
            <a:cxnSpLocks/>
          </p:cNvCxnSpPr>
          <p:nvPr/>
        </p:nvCxnSpPr>
        <p:spPr>
          <a:xfrm flipH="1" flipV="1">
            <a:off x="9792091" y="2834878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77DEB31-03D0-01C0-7DFF-F5E68877B825}"/>
                  </a:ext>
                </a:extLst>
              </p14:cNvPr>
              <p14:cNvContentPartPr/>
              <p14:nvPr/>
            </p14:nvContentPartPr>
            <p14:xfrm>
              <a:off x="4101920" y="3288422"/>
              <a:ext cx="1470960" cy="925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77DEB31-03D0-01C0-7DFF-F5E68877B8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3280" y="3279422"/>
                <a:ext cx="14886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3FA25A-43BE-04DD-A0F4-968940CFDBDA}"/>
                  </a:ext>
                </a:extLst>
              </p14:cNvPr>
              <p14:cNvContentPartPr/>
              <p14:nvPr/>
            </p14:nvContentPartPr>
            <p14:xfrm>
              <a:off x="6967880" y="3334880"/>
              <a:ext cx="1361160" cy="863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3FA25A-43BE-04DD-A0F4-968940CFD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8880" y="3325880"/>
                <a:ext cx="1378800" cy="8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1B2B00-D916-5248-F49C-806426AE5879}"/>
                  </a:ext>
                </a:extLst>
              </p14:cNvPr>
              <p14:cNvContentPartPr/>
              <p14:nvPr/>
            </p14:nvContentPartPr>
            <p14:xfrm>
              <a:off x="9827720" y="3100187"/>
              <a:ext cx="1140120" cy="10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1B2B00-D916-5248-F49C-806426AE58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8720" y="3091547"/>
                <a:ext cx="1157760" cy="10976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0C5E2A5-1642-CB2C-F0F4-FEC717B149ED}"/>
              </a:ext>
            </a:extLst>
          </p:cNvPr>
          <p:cNvSpPr txBox="1"/>
          <p:nvPr/>
        </p:nvSpPr>
        <p:spPr>
          <a:xfrm>
            <a:off x="1460070" y="423594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B2392-4571-422B-8F39-7DEF228E608D}"/>
              </a:ext>
            </a:extLst>
          </p:cNvPr>
          <p:cNvSpPr txBox="1"/>
          <p:nvPr/>
        </p:nvSpPr>
        <p:spPr>
          <a:xfrm>
            <a:off x="4397878" y="421398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C5846-C625-89EE-8CAF-72C4C1232F32}"/>
              </a:ext>
            </a:extLst>
          </p:cNvPr>
          <p:cNvSpPr txBox="1"/>
          <p:nvPr/>
        </p:nvSpPr>
        <p:spPr>
          <a:xfrm>
            <a:off x="7169493" y="4241777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92518-7764-569E-87D4-31B862CF9CEB}"/>
              </a:ext>
            </a:extLst>
          </p:cNvPr>
          <p:cNvSpPr txBox="1"/>
          <p:nvPr/>
        </p:nvSpPr>
        <p:spPr>
          <a:xfrm>
            <a:off x="10178798" y="4152910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7F441-B452-986B-6C08-2A7985B5230D}"/>
              </a:ext>
            </a:extLst>
          </p:cNvPr>
          <p:cNvSpPr txBox="1"/>
          <p:nvPr/>
        </p:nvSpPr>
        <p:spPr>
          <a:xfrm rot="16200000">
            <a:off x="185799" y="3437089"/>
            <a:ext cx="165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978B7-1DA1-2A75-491F-7563D132276F}"/>
              </a:ext>
            </a:extLst>
          </p:cNvPr>
          <p:cNvSpPr txBox="1"/>
          <p:nvPr/>
        </p:nvSpPr>
        <p:spPr>
          <a:xfrm rot="16200000">
            <a:off x="2936993" y="335658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Green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7132A9-3776-E7AB-326E-82E094C4BDD9}"/>
              </a:ext>
            </a:extLst>
          </p:cNvPr>
          <p:cNvSpPr txBox="1"/>
          <p:nvPr/>
        </p:nvSpPr>
        <p:spPr>
          <a:xfrm rot="16200000">
            <a:off x="5833756" y="3386743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526B4C-0606-0E36-CCA6-98E07D8F35A4}"/>
              </a:ext>
            </a:extLst>
          </p:cNvPr>
          <p:cNvSpPr txBox="1"/>
          <p:nvPr/>
        </p:nvSpPr>
        <p:spPr>
          <a:xfrm rot="16200000">
            <a:off x="9156068" y="332498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08C3C-19F5-BC3F-F979-098F0786F49F}"/>
              </a:ext>
            </a:extLst>
          </p:cNvPr>
          <p:cNvCxnSpPr/>
          <p:nvPr/>
        </p:nvCxnSpPr>
        <p:spPr>
          <a:xfrm>
            <a:off x="1122289" y="3155942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1D74E3-5104-CC5B-250C-D8A0F3207AC1}"/>
              </a:ext>
            </a:extLst>
          </p:cNvPr>
          <p:cNvCxnSpPr/>
          <p:nvPr/>
        </p:nvCxnSpPr>
        <p:spPr>
          <a:xfrm>
            <a:off x="3976947" y="3146576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63128A-5726-6AF6-6990-7705AA24CF6E}"/>
              </a:ext>
            </a:extLst>
          </p:cNvPr>
          <p:cNvCxnSpPr/>
          <p:nvPr/>
        </p:nvCxnSpPr>
        <p:spPr>
          <a:xfrm>
            <a:off x="6815958" y="3124274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CF16E1-38FD-E7DF-D617-5537152E455A}"/>
              </a:ext>
            </a:extLst>
          </p:cNvPr>
          <p:cNvCxnSpPr/>
          <p:nvPr/>
        </p:nvCxnSpPr>
        <p:spPr>
          <a:xfrm>
            <a:off x="9646555" y="3059048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648BDB-6B8E-C844-7EFB-4098454DC410}"/>
              </a:ext>
            </a:extLst>
          </p:cNvPr>
          <p:cNvSpPr txBox="1"/>
          <p:nvPr/>
        </p:nvSpPr>
        <p:spPr>
          <a:xfrm>
            <a:off x="9812389" y="28633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9806B-7CDF-7426-0E57-CC994DF9DA5C}"/>
              </a:ext>
            </a:extLst>
          </p:cNvPr>
          <p:cNvSpPr txBox="1"/>
          <p:nvPr/>
        </p:nvSpPr>
        <p:spPr>
          <a:xfrm>
            <a:off x="7019417" y="29396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9EE579-4AAB-33FA-98F6-5BDF50C35DAF}"/>
              </a:ext>
            </a:extLst>
          </p:cNvPr>
          <p:cNvSpPr txBox="1"/>
          <p:nvPr/>
        </p:nvSpPr>
        <p:spPr>
          <a:xfrm>
            <a:off x="4228204" y="296191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4B1546-C6AC-8046-F1F0-C9FAB150EF9E}"/>
              </a:ext>
            </a:extLst>
          </p:cNvPr>
          <p:cNvSpPr txBox="1"/>
          <p:nvPr/>
        </p:nvSpPr>
        <p:spPr>
          <a:xfrm>
            <a:off x="1330179" y="29631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09683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EF9F-97F0-89A9-C939-3AEEC94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7203-C786-2375-5449-4E6636060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974"/>
            <a:ext cx="10515600" cy="2526508"/>
          </a:xfrm>
        </p:spPr>
        <p:txBody>
          <a:bodyPr>
            <a:normAutofit/>
          </a:bodyPr>
          <a:lstStyle/>
          <a:p>
            <a:r>
              <a:rPr lang="en-US" dirty="0"/>
              <a:t>We have already seen that </a:t>
            </a:r>
            <a:r>
              <a:rPr lang="en-US" u="sng" dirty="0"/>
              <a:t>shading</a:t>
            </a:r>
            <a:r>
              <a:rPr lang="en-US" dirty="0"/>
              <a:t> is the process of assigning color values to data points considering parameters of the rendering system</a:t>
            </a:r>
          </a:p>
          <a:p>
            <a:r>
              <a:rPr lang="en-US" u="sng" dirty="0"/>
              <a:t>Classification</a:t>
            </a:r>
            <a:r>
              <a:rPr lang="en-US" dirty="0"/>
              <a:t>: Mapping data values to opacities</a:t>
            </a:r>
          </a:p>
          <a:p>
            <a:pPr lvl="1"/>
            <a:r>
              <a:rPr lang="en-US" dirty="0"/>
              <a:t>Region of interest </a:t>
            </a:r>
            <a:r>
              <a:rPr lang="en-US" dirty="0">
                <a:sym typeface="Wingdings" pitchFamily="2" charset="2"/>
              </a:rPr>
              <a:t> High Opacity so that clearly seen</a:t>
            </a:r>
          </a:p>
          <a:p>
            <a:pPr lvl="1"/>
            <a:r>
              <a:rPr lang="en-US" dirty="0">
                <a:sym typeface="Wingdings" pitchFamily="2" charset="2"/>
              </a:rPr>
              <a:t>Unimportant regions  Full or semi transparent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7538DA-6D50-26E5-B1E5-F7FC64087D22}"/>
              </a:ext>
            </a:extLst>
          </p:cNvPr>
          <p:cNvCxnSpPr>
            <a:cxnSpLocks/>
          </p:cNvCxnSpPr>
          <p:nvPr/>
        </p:nvCxnSpPr>
        <p:spPr>
          <a:xfrm flipV="1">
            <a:off x="1480446" y="3912218"/>
            <a:ext cx="0" cy="2293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26868A-5448-B441-D9E2-C8DF6EF202D3}"/>
              </a:ext>
            </a:extLst>
          </p:cNvPr>
          <p:cNvSpPr txBox="1"/>
          <p:nvPr/>
        </p:nvSpPr>
        <p:spPr>
          <a:xfrm>
            <a:off x="4869098" y="6008589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3924-B364-B036-1C82-779DFB31AB23}"/>
              </a:ext>
            </a:extLst>
          </p:cNvPr>
          <p:cNvSpPr txBox="1"/>
          <p:nvPr/>
        </p:nvSpPr>
        <p:spPr>
          <a:xfrm rot="16200000">
            <a:off x="721762" y="493413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1D7F5-3A56-D0DE-9D29-E62FA3D705C3}"/>
              </a:ext>
            </a:extLst>
          </p:cNvPr>
          <p:cNvCxnSpPr>
            <a:cxnSpLocks/>
          </p:cNvCxnSpPr>
          <p:nvPr/>
        </p:nvCxnSpPr>
        <p:spPr>
          <a:xfrm flipV="1">
            <a:off x="1480446" y="6205922"/>
            <a:ext cx="3388653" cy="27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233C3E-293F-B02A-87E7-6CA658D1529C}"/>
              </a:ext>
            </a:extLst>
          </p:cNvPr>
          <p:cNvCxnSpPr>
            <a:cxnSpLocks/>
          </p:cNvCxnSpPr>
          <p:nvPr/>
        </p:nvCxnSpPr>
        <p:spPr>
          <a:xfrm>
            <a:off x="1314612" y="4226014"/>
            <a:ext cx="3476428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915B61-C396-6EE9-BCBF-89A6351F9DD5}"/>
              </a:ext>
            </a:extLst>
          </p:cNvPr>
          <p:cNvSpPr txBox="1"/>
          <p:nvPr/>
        </p:nvSpPr>
        <p:spPr>
          <a:xfrm>
            <a:off x="838200" y="404134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7C12C-3175-C2B5-AAC8-85A0D7E7EE18}"/>
              </a:ext>
            </a:extLst>
          </p:cNvPr>
          <p:cNvSpPr txBox="1"/>
          <p:nvPr/>
        </p:nvSpPr>
        <p:spPr>
          <a:xfrm>
            <a:off x="889010" y="60115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9DBC38-C04C-D1DB-8FEB-1569605B8E63}"/>
              </a:ext>
            </a:extLst>
          </p:cNvPr>
          <p:cNvCxnSpPr>
            <a:cxnSpLocks/>
          </p:cNvCxnSpPr>
          <p:nvPr/>
        </p:nvCxnSpPr>
        <p:spPr>
          <a:xfrm>
            <a:off x="3174772" y="4041348"/>
            <a:ext cx="0" cy="226832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EB58EC-85E4-F7E9-0F0C-35DC1A007633}"/>
              </a:ext>
            </a:extLst>
          </p:cNvPr>
          <p:cNvSpPr txBox="1"/>
          <p:nvPr/>
        </p:nvSpPr>
        <p:spPr>
          <a:xfrm>
            <a:off x="2229979" y="6217338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value of interest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63DD87-C9A9-CA38-59DF-FE73E89C7A8D}"/>
              </a:ext>
            </a:extLst>
          </p:cNvPr>
          <p:cNvCxnSpPr>
            <a:cxnSpLocks/>
          </p:cNvCxnSpPr>
          <p:nvPr/>
        </p:nvCxnSpPr>
        <p:spPr>
          <a:xfrm flipH="1">
            <a:off x="1472057" y="4226014"/>
            <a:ext cx="1702715" cy="1979908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1860D6-FA41-3B16-4615-C43E30C3181D}"/>
              </a:ext>
            </a:extLst>
          </p:cNvPr>
          <p:cNvCxnSpPr>
            <a:cxnSpLocks/>
          </p:cNvCxnSpPr>
          <p:nvPr/>
        </p:nvCxnSpPr>
        <p:spPr>
          <a:xfrm>
            <a:off x="3183161" y="4234664"/>
            <a:ext cx="1607879" cy="1979907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48F3B0-6287-D508-5CB6-E26929162AAC}"/>
              </a:ext>
            </a:extLst>
          </p:cNvPr>
          <p:cNvCxnSpPr>
            <a:cxnSpLocks/>
          </p:cNvCxnSpPr>
          <p:nvPr/>
        </p:nvCxnSpPr>
        <p:spPr>
          <a:xfrm flipV="1">
            <a:off x="7400960" y="3814359"/>
            <a:ext cx="0" cy="2293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C79935-AAC9-A7AB-8A48-2B63114E90BE}"/>
              </a:ext>
            </a:extLst>
          </p:cNvPr>
          <p:cNvSpPr txBox="1"/>
          <p:nvPr/>
        </p:nvSpPr>
        <p:spPr>
          <a:xfrm>
            <a:off x="10789612" y="5910730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2E9DD-77DA-7218-9788-44F0D882B975}"/>
              </a:ext>
            </a:extLst>
          </p:cNvPr>
          <p:cNvSpPr txBox="1"/>
          <p:nvPr/>
        </p:nvSpPr>
        <p:spPr>
          <a:xfrm rot="16200000">
            <a:off x="6642276" y="483627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Opacity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A9F7C4-9EEF-FD3F-0A81-2A90119E3AA5}"/>
              </a:ext>
            </a:extLst>
          </p:cNvPr>
          <p:cNvCxnSpPr>
            <a:cxnSpLocks/>
          </p:cNvCxnSpPr>
          <p:nvPr/>
        </p:nvCxnSpPr>
        <p:spPr>
          <a:xfrm flipV="1">
            <a:off x="7400960" y="6108063"/>
            <a:ext cx="3388653" cy="27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B60D20-1905-24C1-7F59-F5B8EFC03E2A}"/>
              </a:ext>
            </a:extLst>
          </p:cNvPr>
          <p:cNvCxnSpPr>
            <a:cxnSpLocks/>
          </p:cNvCxnSpPr>
          <p:nvPr/>
        </p:nvCxnSpPr>
        <p:spPr>
          <a:xfrm>
            <a:off x="7235126" y="4128155"/>
            <a:ext cx="3476428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78402A-101F-54AC-915D-0A15C9F0FAC1}"/>
              </a:ext>
            </a:extLst>
          </p:cNvPr>
          <p:cNvSpPr txBox="1"/>
          <p:nvPr/>
        </p:nvSpPr>
        <p:spPr>
          <a:xfrm>
            <a:off x="6758714" y="39434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F864ED-F660-A75B-6AB5-E55A0A9346A6}"/>
              </a:ext>
            </a:extLst>
          </p:cNvPr>
          <p:cNvSpPr txBox="1"/>
          <p:nvPr/>
        </p:nvSpPr>
        <p:spPr>
          <a:xfrm>
            <a:off x="6809524" y="59137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CEBCE5-810D-6FFF-24BF-523DB812CE8C}"/>
              </a:ext>
            </a:extLst>
          </p:cNvPr>
          <p:cNvCxnSpPr>
            <a:cxnSpLocks/>
          </p:cNvCxnSpPr>
          <p:nvPr/>
        </p:nvCxnSpPr>
        <p:spPr>
          <a:xfrm>
            <a:off x="8660389" y="3946248"/>
            <a:ext cx="0" cy="226832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ACAFBD-0B2F-4FD3-A433-1F59E4BACFF5}"/>
              </a:ext>
            </a:extLst>
          </p:cNvPr>
          <p:cNvSpPr txBox="1"/>
          <p:nvPr/>
        </p:nvSpPr>
        <p:spPr>
          <a:xfrm>
            <a:off x="8418008" y="614862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63A9CC-91EF-F3EE-FE42-570A50AD8DEF}"/>
              </a:ext>
            </a:extLst>
          </p:cNvPr>
          <p:cNvCxnSpPr>
            <a:cxnSpLocks/>
          </p:cNvCxnSpPr>
          <p:nvPr/>
        </p:nvCxnSpPr>
        <p:spPr>
          <a:xfrm flipH="1">
            <a:off x="7392571" y="4136805"/>
            <a:ext cx="1271927" cy="1971258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746D96-B14D-E6B0-6049-37F37B9590D3}"/>
              </a:ext>
            </a:extLst>
          </p:cNvPr>
          <p:cNvCxnSpPr>
            <a:cxnSpLocks/>
          </p:cNvCxnSpPr>
          <p:nvPr/>
        </p:nvCxnSpPr>
        <p:spPr>
          <a:xfrm>
            <a:off x="9526075" y="4128155"/>
            <a:ext cx="1185479" cy="1988557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0A4CCB-5C3A-FF34-57BA-AC48CA9BFAFE}"/>
              </a:ext>
            </a:extLst>
          </p:cNvPr>
          <p:cNvCxnSpPr>
            <a:cxnSpLocks/>
          </p:cNvCxnSpPr>
          <p:nvPr/>
        </p:nvCxnSpPr>
        <p:spPr>
          <a:xfrm>
            <a:off x="9526075" y="3912218"/>
            <a:ext cx="0" cy="226832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414D155-99BB-73BA-C3DF-C1A30E3460F3}"/>
              </a:ext>
            </a:extLst>
          </p:cNvPr>
          <p:cNvSpPr txBox="1"/>
          <p:nvPr/>
        </p:nvSpPr>
        <p:spPr>
          <a:xfrm>
            <a:off x="9309509" y="615055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21E53A-4317-1D11-FF67-2A83BFD1B0C9}"/>
              </a:ext>
            </a:extLst>
          </p:cNvPr>
          <p:cNvCxnSpPr>
            <a:cxnSpLocks/>
          </p:cNvCxnSpPr>
          <p:nvPr/>
        </p:nvCxnSpPr>
        <p:spPr>
          <a:xfrm flipH="1" flipV="1">
            <a:off x="8689220" y="4128155"/>
            <a:ext cx="808024" cy="306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6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6" grpId="0"/>
      <p:bldP spid="21" grpId="0"/>
      <p:bldP spid="29" grpId="0"/>
      <p:bldP spid="30" grpId="0"/>
      <p:bldP spid="33" grpId="0"/>
      <p:bldP spid="34" grpId="0"/>
      <p:bldP spid="36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5F5-DB33-500E-3299-C1D22B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Classification: Color + Opacity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7A58-DD5F-6E88-603B-5D28AA77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708858"/>
          </a:xfrm>
        </p:spPr>
        <p:txBody>
          <a:bodyPr/>
          <a:lstStyle/>
          <a:p>
            <a:r>
              <a:rPr lang="en-US" dirty="0"/>
              <a:t>Distinguish between different materials or features in the data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5DA9E3A-FB38-B8C4-9C78-BD200234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2" y="1919701"/>
            <a:ext cx="6665438" cy="4436649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E1EB69F0-37BF-8D50-8B13-89289D9D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602" y="2807277"/>
            <a:ext cx="4318000" cy="323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D0594-4A17-C6DA-DF16-1F0D2AA237E1}"/>
              </a:ext>
            </a:extLst>
          </p:cNvPr>
          <p:cNvSpPr txBox="1"/>
          <p:nvPr/>
        </p:nvSpPr>
        <p:spPr>
          <a:xfrm>
            <a:off x="2841294" y="6171684"/>
            <a:ext cx="650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color for all data values and all data values have opacity = 1.0</a:t>
            </a:r>
          </a:p>
        </p:txBody>
      </p:sp>
    </p:spTree>
    <p:extLst>
      <p:ext uri="{BB962C8B-B14F-4D97-AF65-F5344CB8AC3E}">
        <p14:creationId xmlns:p14="http://schemas.microsoft.com/office/powerpoint/2010/main" val="273408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5F5-DB33-500E-3299-C1D22B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Classification: Color + Opacity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7A58-DD5F-6E88-603B-5D28AA77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542818"/>
          </a:xfrm>
        </p:spPr>
        <p:txBody>
          <a:bodyPr/>
          <a:lstStyle/>
          <a:p>
            <a:r>
              <a:rPr lang="en-US" dirty="0"/>
              <a:t>Distinguish between different materials or features in the data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2837FA0-7DC1-05A5-362C-F1750865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237"/>
            <a:ext cx="7061200" cy="447729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2DA432-A2E8-A73C-2F93-07FE9E8C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05" y="2967128"/>
            <a:ext cx="4292600" cy="321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50C475-8E59-0E78-0974-9684925FB84C}"/>
              </a:ext>
            </a:extLst>
          </p:cNvPr>
          <p:cNvSpPr txBox="1"/>
          <p:nvPr/>
        </p:nvSpPr>
        <p:spPr>
          <a:xfrm>
            <a:off x="2841294" y="6171684"/>
            <a:ext cx="663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opacity function as a ramp function, shows some structure inside</a:t>
            </a:r>
          </a:p>
        </p:txBody>
      </p:sp>
    </p:spTree>
    <p:extLst>
      <p:ext uri="{BB962C8B-B14F-4D97-AF65-F5344CB8AC3E}">
        <p14:creationId xmlns:p14="http://schemas.microsoft.com/office/powerpoint/2010/main" val="207536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5F5-DB33-500E-3299-C1D22B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Classification: Color + Opacity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7A58-DD5F-6E88-603B-5D28AA77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600881"/>
          </a:xfrm>
        </p:spPr>
        <p:txBody>
          <a:bodyPr/>
          <a:lstStyle/>
          <a:p>
            <a:r>
              <a:rPr lang="en-US" dirty="0"/>
              <a:t>Distinguish between different materials or features in the data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CD602C35-5D19-27FE-3843-2EDCF58C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77300"/>
            <a:ext cx="7099300" cy="448606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501B3D8F-83C0-2EB7-B9F2-671A9C67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54" y="2843481"/>
            <a:ext cx="4254500" cy="317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82A8C1-4962-177C-53EA-6C00CFFBB461}"/>
              </a:ext>
            </a:extLst>
          </p:cNvPr>
          <p:cNvSpPr txBox="1"/>
          <p:nvPr/>
        </p:nvSpPr>
        <p:spPr>
          <a:xfrm>
            <a:off x="2556286" y="6171684"/>
            <a:ext cx="817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two more colors in the color transfer function, fish is blue, background is green</a:t>
            </a:r>
          </a:p>
        </p:txBody>
      </p:sp>
    </p:spTree>
    <p:extLst>
      <p:ext uri="{BB962C8B-B14F-4D97-AF65-F5344CB8AC3E}">
        <p14:creationId xmlns:p14="http://schemas.microsoft.com/office/powerpoint/2010/main" val="5222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5F5-DB33-500E-3299-C1D22B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Classification: Color + Opacity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7A58-DD5F-6E88-603B-5D28AA77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557523"/>
          </a:xfrm>
        </p:spPr>
        <p:txBody>
          <a:bodyPr/>
          <a:lstStyle/>
          <a:p>
            <a:r>
              <a:rPr lang="en-US" dirty="0"/>
              <a:t>Distinguish between different materials or features in the data</a:t>
            </a:r>
          </a:p>
        </p:txBody>
      </p:sp>
      <p:pic>
        <p:nvPicPr>
          <p:cNvPr id="6" name="Picture 5" descr="A picture containing text, fish&#10;&#10;Description automatically generated">
            <a:extLst>
              <a:ext uri="{FF2B5EF4-FFF2-40B4-BE49-F238E27FC236}">
                <a16:creationId xmlns:a16="http://schemas.microsoft.com/office/drawing/2014/main" id="{641BA1D8-0CBC-DB46-9463-2AA67C3C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" y="1933942"/>
            <a:ext cx="7086909" cy="4422408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197FECAF-4D7F-EB3B-D174-0DB28E4AD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15" y="2860307"/>
            <a:ext cx="4254500" cy="321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22DC1E-9C42-94DD-F8EF-F3EEF8D07652}"/>
              </a:ext>
            </a:extLst>
          </p:cNvPr>
          <p:cNvSpPr txBox="1"/>
          <p:nvPr/>
        </p:nvSpPr>
        <p:spPr>
          <a:xfrm>
            <a:off x="2841294" y="6171684"/>
            <a:ext cx="675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opacity transfer function to remove some of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28054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5F5-DB33-500E-3299-C1D22B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Classification: Color + Opacity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7A58-DD5F-6E88-603B-5D28AA77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565394"/>
          </a:xfrm>
        </p:spPr>
        <p:txBody>
          <a:bodyPr/>
          <a:lstStyle/>
          <a:p>
            <a:r>
              <a:rPr lang="en-US" dirty="0"/>
              <a:t>Distinguish between different materials or features in the data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9CEEEA-9083-2533-1D2C-9A617DE6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65" y="2865038"/>
            <a:ext cx="4292600" cy="3225800"/>
          </a:xfrm>
          <a:prstGeom prst="rect">
            <a:avLst/>
          </a:prstGeom>
        </p:spPr>
      </p:pic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E0E88298-36C0-490B-13E5-638FF307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5" y="2164901"/>
            <a:ext cx="6864565" cy="4191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2BB28-DB0E-784C-3E88-121B2074BF4E}"/>
              </a:ext>
            </a:extLst>
          </p:cNvPr>
          <p:cNvSpPr txBox="1"/>
          <p:nvPr/>
        </p:nvSpPr>
        <p:spPr>
          <a:xfrm>
            <a:off x="2342531" y="6210105"/>
            <a:ext cx="872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different color transfer function and try to engineer a more effective opacity function</a:t>
            </a:r>
          </a:p>
        </p:txBody>
      </p:sp>
    </p:spTree>
    <p:extLst>
      <p:ext uri="{BB962C8B-B14F-4D97-AF65-F5344CB8AC3E}">
        <p14:creationId xmlns:p14="http://schemas.microsoft.com/office/powerpoint/2010/main" val="321642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5F5-DB33-500E-3299-C1D22B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Classification: Color + Opacity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7A58-DD5F-6E88-603B-5D28AA77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705490"/>
          </a:xfrm>
        </p:spPr>
        <p:txBody>
          <a:bodyPr/>
          <a:lstStyle/>
          <a:p>
            <a:r>
              <a:rPr lang="en-US" dirty="0"/>
              <a:t>Distinguish between different materials or features in the data</a:t>
            </a:r>
          </a:p>
        </p:txBody>
      </p:sp>
      <p:pic>
        <p:nvPicPr>
          <p:cNvPr id="5" name="Picture 4" descr="A picture containing text, fish, spiny-finned fish&#10;&#10;Description automatically generated">
            <a:extLst>
              <a:ext uri="{FF2B5EF4-FFF2-40B4-BE49-F238E27FC236}">
                <a16:creationId xmlns:a16="http://schemas.microsoft.com/office/drawing/2014/main" id="{93FC1447-44E2-98E3-E631-F3C69975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7" y="2081909"/>
            <a:ext cx="6667190" cy="3970106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9C9E537-1FF9-67AA-989B-32804E29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063" y="2902415"/>
            <a:ext cx="4216400" cy="31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186C6-9AA6-F03C-DC3E-E638CE857B25}"/>
              </a:ext>
            </a:extLst>
          </p:cNvPr>
          <p:cNvSpPr txBox="1"/>
          <p:nvPr/>
        </p:nvSpPr>
        <p:spPr>
          <a:xfrm>
            <a:off x="1881488" y="6130074"/>
            <a:ext cx="789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the opacity function to remove the background and the fish is seen clearly</a:t>
            </a:r>
          </a:p>
        </p:txBody>
      </p:sp>
    </p:spTree>
    <p:extLst>
      <p:ext uri="{BB962C8B-B14F-4D97-AF65-F5344CB8AC3E}">
        <p14:creationId xmlns:p14="http://schemas.microsoft.com/office/powerpoint/2010/main" val="255958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13A2-53CB-BF0A-EE61-91908465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1E37-FEDE-DCBA-A498-007DBFF5C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Use transfer functions to show salient features from the data set and deemphasize the unimportant data</a:t>
            </a:r>
          </a:p>
        </p:txBody>
      </p:sp>
    </p:spTree>
    <p:extLst>
      <p:ext uri="{BB962C8B-B14F-4D97-AF65-F5344CB8AC3E}">
        <p14:creationId xmlns:p14="http://schemas.microsoft.com/office/powerpoint/2010/main" val="224185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13A2-53CB-BF0A-EE61-91908465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1E37-FEDE-DCBA-A498-007DBFF5C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Use transfer functions to show salient features from the data set and deemphasize the unimportant data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Without knowing what data values correspond to important data values, how do we design a good transfer function?</a:t>
            </a:r>
          </a:p>
          <a:p>
            <a:pPr lvl="1"/>
            <a:r>
              <a:rPr lang="en-US" dirty="0"/>
              <a:t>A small difference in transfer function can change the visualization drastically</a:t>
            </a:r>
          </a:p>
          <a:p>
            <a:pPr lvl="1"/>
            <a:r>
              <a:rPr lang="en-US" dirty="0"/>
              <a:t>Lots of manual tweaking might be required!</a:t>
            </a:r>
          </a:p>
        </p:txBody>
      </p:sp>
    </p:spTree>
    <p:extLst>
      <p:ext uri="{BB962C8B-B14F-4D97-AF65-F5344CB8AC3E}">
        <p14:creationId xmlns:p14="http://schemas.microsoft.com/office/powerpoint/2010/main" val="395509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45623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Materials for Lecture 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1502356"/>
            <a:ext cx="10515600" cy="478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Visualization Toolkit by Will Schroeder, Ken Martin, Bill </a:t>
            </a:r>
            <a:r>
              <a:rPr lang="en-US" dirty="0" err="1"/>
              <a:t>Lorensen</a:t>
            </a:r>
            <a:endParaRPr lang="en-US" dirty="0"/>
          </a:p>
          <a:p>
            <a:pPr lvl="1"/>
            <a:r>
              <a:rPr lang="en-US" dirty="0"/>
              <a:t>Chapter 7 (Volume Rendering section)</a:t>
            </a:r>
          </a:p>
          <a:p>
            <a:r>
              <a:rPr lang="en-US" dirty="0">
                <a:effectLst/>
              </a:rPr>
              <a:t>Transfer function:</a:t>
            </a:r>
          </a:p>
          <a:p>
            <a:pPr lvl="1"/>
            <a:r>
              <a:rPr lang="en-US" dirty="0">
                <a:effectLst/>
              </a:rPr>
              <a:t>State of the Art in Transfer Functions for Direct Volume Rendering, </a:t>
            </a:r>
            <a:r>
              <a:rPr lang="en-US" dirty="0" err="1">
                <a:effectLst/>
              </a:rPr>
              <a:t>Ljung</a:t>
            </a:r>
            <a:r>
              <a:rPr lang="en-US" dirty="0">
                <a:effectLst/>
              </a:rPr>
              <a:t> et al., </a:t>
            </a:r>
            <a:r>
              <a:rPr lang="en-US" dirty="0" err="1">
                <a:effectLst/>
              </a:rPr>
              <a:t>EuroVis</a:t>
            </a:r>
            <a:r>
              <a:rPr lang="en-US" dirty="0">
                <a:effectLst/>
              </a:rPr>
              <a:t> 2016</a:t>
            </a:r>
          </a:p>
          <a:p>
            <a:pPr lvl="1"/>
            <a:r>
              <a:rPr lang="en-US" dirty="0"/>
              <a:t>Multidimensional Transfer Functions for Interactive Volume Rendering, TVCG 2002</a:t>
            </a:r>
          </a:p>
          <a:p>
            <a:pPr lvl="1"/>
            <a:r>
              <a:rPr lang="en-US" sz="2400" dirty="0">
                <a:effectLst/>
              </a:rPr>
              <a:t>Visibility-Driven Transfer Functions, IEEE </a:t>
            </a:r>
            <a:r>
              <a:rPr lang="en-US" sz="2400" dirty="0" err="1">
                <a:effectLst/>
              </a:rPr>
              <a:t>PacificVis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8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13A2-53CB-BF0A-EE61-91908465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1E37-FEDE-DCBA-A498-007DBFF5C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Use transfer functions to show salient features from the data set and deemphasize the unimportant data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Without knowing what data values correspond to important data values, how do we design a good transfer function?</a:t>
            </a:r>
          </a:p>
          <a:p>
            <a:pPr lvl="1"/>
            <a:r>
              <a:rPr lang="en-US" dirty="0"/>
              <a:t>A small difference in transfer function can change the visualization drastically</a:t>
            </a:r>
          </a:p>
          <a:p>
            <a:pPr lvl="1"/>
            <a:r>
              <a:rPr lang="en-US" dirty="0"/>
              <a:t>Lots of manual tweaking might be required!</a:t>
            </a:r>
          </a:p>
          <a:p>
            <a:r>
              <a:rPr lang="en-US" dirty="0"/>
              <a:t>Need algorithms and strategies that can automatically analyze data design an effective transfer function given all possible transfer functions in the search space</a:t>
            </a:r>
          </a:p>
        </p:txBody>
      </p:sp>
    </p:spTree>
    <p:extLst>
      <p:ext uri="{BB962C8B-B14F-4D97-AF65-F5344CB8AC3E}">
        <p14:creationId xmlns:p14="http://schemas.microsoft.com/office/powerpoint/2010/main" val="116275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7B20-EF55-66BA-AD7F-EFF1AEEA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Trail and Error + 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97F9-371C-0677-DBC4-98DDD9C4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control colors for scalar values and try different opacity functions to find an optimal one</a:t>
            </a:r>
          </a:p>
          <a:p>
            <a:r>
              <a:rPr lang="en-US" dirty="0"/>
              <a:t>Use domain knowledge about the data set to guide the design process</a:t>
            </a:r>
          </a:p>
          <a:p>
            <a:pPr lvl="1"/>
            <a:r>
              <a:rPr lang="en-US" dirty="0"/>
              <a:t>E.g.: what range of values correspond to bone and skin?</a:t>
            </a:r>
          </a:p>
          <a:p>
            <a:r>
              <a:rPr lang="en-US" dirty="0"/>
              <a:t>Can take significant amount of time!</a:t>
            </a:r>
          </a:p>
        </p:txBody>
      </p:sp>
    </p:spTree>
    <p:extLst>
      <p:ext uri="{BB962C8B-B14F-4D97-AF65-F5344CB8AC3E}">
        <p14:creationId xmlns:p14="http://schemas.microsoft.com/office/powerpoint/2010/main" val="422709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7641"/>
            <a:ext cx="10515600" cy="857666"/>
          </a:xfrm>
        </p:spPr>
        <p:txBody>
          <a:bodyPr/>
          <a:lstStyle/>
          <a:p>
            <a:r>
              <a:rPr lang="en-US" b="1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784"/>
            <a:ext cx="10515600" cy="1434067"/>
          </a:xfrm>
        </p:spPr>
        <p:txBody>
          <a:bodyPr>
            <a:normAutofit/>
          </a:bodyPr>
          <a:lstStyle/>
          <a:p>
            <a:r>
              <a:rPr lang="en-US" u="sng" dirty="0"/>
              <a:t>Histogram:</a:t>
            </a:r>
            <a:r>
              <a:rPr lang="en-US" dirty="0"/>
              <a:t> </a:t>
            </a:r>
            <a:r>
              <a:rPr lang="en-US" sz="2400" dirty="0"/>
              <a:t>A histogram is an approximate representation of a statistical distribution. The area under a histogram can be normalized and used as a probability distribution function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2203B-8DA7-9A4F-A2CD-48681745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2530" y="2935361"/>
            <a:ext cx="3148546" cy="1055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A88568-E836-314D-9765-99BA2CA555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737" y="4275581"/>
            <a:ext cx="3459709" cy="1238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7E4411-66D5-154E-809C-513F5E9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0154" y="2488928"/>
            <a:ext cx="3219210" cy="37557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5FB42-F283-CA40-AD2C-1AFDD7DB0E67}"/>
              </a:ext>
            </a:extLst>
          </p:cNvPr>
          <p:cNvSpPr txBox="1"/>
          <p:nvPr/>
        </p:nvSpPr>
        <p:spPr>
          <a:xfrm>
            <a:off x="8260833" y="6048573"/>
            <a:ext cx="1518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79398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7B20-EF55-66BA-AD7F-EFF1AEEA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1D Histogram Assisted Transfer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97F9-371C-0677-DBC4-98DDD9C4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662"/>
            <a:ext cx="10368776" cy="1534049"/>
          </a:xfrm>
        </p:spPr>
        <p:txBody>
          <a:bodyPr/>
          <a:lstStyle/>
          <a:p>
            <a:r>
              <a:rPr lang="en-US" dirty="0"/>
              <a:t>Different features in data set can have different value ranges</a:t>
            </a:r>
          </a:p>
          <a:p>
            <a:r>
              <a:rPr lang="en-US" dirty="0"/>
              <a:t>Value clusters can be seen from histogram plots</a:t>
            </a:r>
          </a:p>
          <a:p>
            <a:r>
              <a:rPr lang="en-US" dirty="0"/>
              <a:t>Assign different colors for different clusters/histogram regions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28264D8-04D4-0565-8312-8B9BE4D0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281" y="3023837"/>
            <a:ext cx="5010614" cy="33404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C587A94-22BE-7C19-C301-2F0B1DCB76D2}"/>
              </a:ext>
            </a:extLst>
          </p:cNvPr>
          <p:cNvSpPr/>
          <p:nvPr/>
        </p:nvSpPr>
        <p:spPr>
          <a:xfrm>
            <a:off x="4873083" y="3546088"/>
            <a:ext cx="1527717" cy="2419814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D66CCA-35DD-9FBA-1D22-82DFF316A09A}"/>
              </a:ext>
            </a:extLst>
          </p:cNvPr>
          <p:cNvSpPr/>
          <p:nvPr/>
        </p:nvSpPr>
        <p:spPr>
          <a:xfrm>
            <a:off x="6581151" y="3546088"/>
            <a:ext cx="1175452" cy="2419814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7B20-EF55-66BA-AD7F-EFF1AEEA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1D Histogram Assisted Transfer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97F9-371C-0677-DBC4-98DDD9C4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662"/>
            <a:ext cx="10368776" cy="1534049"/>
          </a:xfrm>
        </p:spPr>
        <p:txBody>
          <a:bodyPr/>
          <a:lstStyle/>
          <a:p>
            <a:r>
              <a:rPr lang="en-US" dirty="0"/>
              <a:t>Different features in data set can have different value ranges</a:t>
            </a:r>
          </a:p>
          <a:p>
            <a:r>
              <a:rPr lang="en-US" dirty="0"/>
              <a:t>Value clusters can be seen from histogram plots</a:t>
            </a:r>
          </a:p>
          <a:p>
            <a:r>
              <a:rPr lang="en-US" dirty="0"/>
              <a:t>Assign different colors for different clusters/histogram regions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1334B-A312-2D66-E8A7-B8E3D626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6" y="3157361"/>
            <a:ext cx="5981700" cy="295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5E3A47-391D-190B-403A-C336365F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9261"/>
            <a:ext cx="5803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7B20-EF55-66BA-AD7F-EFF1AEEA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1D Histogram Assisted Transfer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97F9-371C-0677-DBC4-98DDD9C4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368776" cy="1534049"/>
          </a:xfrm>
        </p:spPr>
        <p:txBody>
          <a:bodyPr/>
          <a:lstStyle/>
          <a:p>
            <a:r>
              <a:rPr lang="en-US" dirty="0"/>
              <a:t>Different features in data set can have different value ranges</a:t>
            </a:r>
          </a:p>
          <a:p>
            <a:r>
              <a:rPr lang="en-US" dirty="0"/>
              <a:t>Value clusters can be seen from histogram plots</a:t>
            </a:r>
          </a:p>
          <a:p>
            <a:r>
              <a:rPr lang="en-US" dirty="0"/>
              <a:t>Assign different colors for different clusters/histogram regions</a:t>
            </a:r>
          </a:p>
        </p:txBody>
      </p:sp>
      <p:pic>
        <p:nvPicPr>
          <p:cNvPr id="6" name="Picture 5" descr="A skull with a red and green color&#10;&#10;Description automatically generated with medium confidence">
            <a:extLst>
              <a:ext uri="{FF2B5EF4-FFF2-40B4-BE49-F238E27FC236}">
                <a16:creationId xmlns:a16="http://schemas.microsoft.com/office/drawing/2014/main" id="{BFB97086-E2A4-6C67-D166-D9F60B7B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07" y="2910468"/>
            <a:ext cx="3524705" cy="3625921"/>
          </a:xfrm>
          <a:prstGeom prst="rect">
            <a:avLst/>
          </a:prstGeom>
        </p:spPr>
      </p:pic>
      <p:pic>
        <p:nvPicPr>
          <p:cNvPr id="10" name="Picture 9" descr="A graph with lines and dots&#10;&#10;Description automatically generated">
            <a:extLst>
              <a:ext uri="{FF2B5EF4-FFF2-40B4-BE49-F238E27FC236}">
                <a16:creationId xmlns:a16="http://schemas.microsoft.com/office/drawing/2014/main" id="{0B5F9340-E3E0-C4FE-C77A-0EC646C8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79" y="3122975"/>
            <a:ext cx="3059151" cy="3044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FF68E-7A98-A1B3-06B2-B85CAAE561E8}"/>
              </a:ext>
            </a:extLst>
          </p:cNvPr>
          <p:cNvSpPr txBox="1"/>
          <p:nvPr/>
        </p:nvSpPr>
        <p:spPr>
          <a:xfrm>
            <a:off x="7364356" y="6167057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6A457-2225-98E0-CBD2-158F2FD39A0D}"/>
              </a:ext>
            </a:extLst>
          </p:cNvPr>
          <p:cNvSpPr txBox="1"/>
          <p:nvPr/>
        </p:nvSpPr>
        <p:spPr>
          <a:xfrm rot="16200000">
            <a:off x="5692021" y="457832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752DE-5112-121E-7BC4-9D220F7987AB}"/>
              </a:ext>
            </a:extLst>
          </p:cNvPr>
          <p:cNvSpPr txBox="1"/>
          <p:nvPr/>
        </p:nvSpPr>
        <p:spPr>
          <a:xfrm>
            <a:off x="9344722" y="4183351"/>
            <a:ext cx="186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Opacity Transfer Function with Histogram</a:t>
            </a:r>
          </a:p>
        </p:txBody>
      </p:sp>
    </p:spTree>
    <p:extLst>
      <p:ext uri="{BB962C8B-B14F-4D97-AF65-F5344CB8AC3E}">
        <p14:creationId xmlns:p14="http://schemas.microsoft.com/office/powerpoint/2010/main" val="21244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31B7-584A-18B7-AFAA-9645B009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2D6D-2A69-2103-13A7-1770D9D9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8774151" cy="1695701"/>
          </a:xfrm>
        </p:spPr>
        <p:txBody>
          <a:bodyPr>
            <a:normAutofit fontScale="92500"/>
          </a:bodyPr>
          <a:lstStyle/>
          <a:p>
            <a:r>
              <a:rPr lang="en-US" dirty="0"/>
              <a:t>Use the gradient information of the data to design a better transfer function that can highlight boundaries clearly</a:t>
            </a:r>
          </a:p>
          <a:p>
            <a:pPr lvl="1"/>
            <a:r>
              <a:rPr lang="en-US" dirty="0">
                <a:effectLst/>
              </a:rPr>
              <a:t>Distinct features/materials have roughly constant data value</a:t>
            </a:r>
          </a:p>
          <a:p>
            <a:pPr lvl="1"/>
            <a:r>
              <a:rPr lang="en-US" dirty="0">
                <a:effectLst/>
              </a:rPr>
              <a:t>Data values transition smoothly from one material to the next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D723D7-34B7-00CE-8DB8-F0B460A9DFFB}"/>
              </a:ext>
            </a:extLst>
          </p:cNvPr>
          <p:cNvSpPr/>
          <p:nvPr/>
        </p:nvSpPr>
        <p:spPr>
          <a:xfrm>
            <a:off x="4188178" y="4939991"/>
            <a:ext cx="1142105" cy="99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C3428312-1DA1-1C7A-E5A4-EC00B41D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51" y="2979204"/>
            <a:ext cx="3676203" cy="2615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DE913F-5335-125B-6D64-17F139D46137}"/>
              </a:ext>
            </a:extLst>
          </p:cNvPr>
          <p:cNvSpPr txBox="1"/>
          <p:nvPr/>
        </p:nvSpPr>
        <p:spPr>
          <a:xfrm>
            <a:off x="2521657" y="3991845"/>
            <a:ext cx="21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of </a:t>
            </a:r>
            <a:r>
              <a:rPr lang="en-US" sz="2800" i="1" dirty="0"/>
              <a:t>f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637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31B7-584A-18B7-AFAA-9645B009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2D6D-2A69-2103-13A7-1770D9D9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8774151" cy="1695701"/>
          </a:xfrm>
        </p:spPr>
        <p:txBody>
          <a:bodyPr>
            <a:normAutofit fontScale="92500"/>
          </a:bodyPr>
          <a:lstStyle/>
          <a:p>
            <a:r>
              <a:rPr lang="en-US" dirty="0"/>
              <a:t>Use the gradient information of the data to design a better transfer function that can highlight boundaries clearly</a:t>
            </a:r>
          </a:p>
          <a:p>
            <a:pPr lvl="1"/>
            <a:r>
              <a:rPr lang="en-US" dirty="0">
                <a:effectLst/>
              </a:rPr>
              <a:t>Distinct features/materials have roughly constant data value</a:t>
            </a:r>
          </a:p>
          <a:p>
            <a:pPr lvl="1"/>
            <a:r>
              <a:rPr lang="en-US" dirty="0">
                <a:effectLst/>
              </a:rPr>
              <a:t>Data values transition smoothly from one material to the next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0BFD33-BC2E-DC47-790D-E36C54A3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7" y="3371819"/>
            <a:ext cx="2631328" cy="26313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D723D7-34B7-00CE-8DB8-F0B460A9DFFB}"/>
              </a:ext>
            </a:extLst>
          </p:cNvPr>
          <p:cNvSpPr/>
          <p:nvPr/>
        </p:nvSpPr>
        <p:spPr>
          <a:xfrm>
            <a:off x="4188178" y="4939991"/>
            <a:ext cx="1142105" cy="99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C3428312-1DA1-1C7A-E5A4-EC00B41D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799" y="1076794"/>
            <a:ext cx="2552700" cy="181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D6F71-965B-664F-EE50-4D5EFC6CF797}"/>
              </a:ext>
            </a:extLst>
          </p:cNvPr>
          <p:cNvSpPr txBox="1"/>
          <p:nvPr/>
        </p:nvSpPr>
        <p:spPr>
          <a:xfrm>
            <a:off x="5972253" y="6581001"/>
            <a:ext cx="603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</a:rPr>
              <a:t>Multidimensional Transfer Functions for Interactive Volume Rendering, TVCG 2002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795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31B7-584A-18B7-AFAA-9645B009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2D6D-2A69-2103-13A7-1770D9D9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8774151" cy="1695701"/>
          </a:xfrm>
        </p:spPr>
        <p:txBody>
          <a:bodyPr>
            <a:normAutofit fontScale="92500"/>
          </a:bodyPr>
          <a:lstStyle/>
          <a:p>
            <a:r>
              <a:rPr lang="en-US" dirty="0"/>
              <a:t>Use the gradient information of the data to design a better transfer function that can highlight boundaries clearly</a:t>
            </a:r>
          </a:p>
          <a:p>
            <a:pPr lvl="1"/>
            <a:r>
              <a:rPr lang="en-US" dirty="0">
                <a:effectLst/>
              </a:rPr>
              <a:t>Distinct features/materials have roughly constant data value</a:t>
            </a:r>
          </a:p>
          <a:p>
            <a:pPr lvl="1"/>
            <a:r>
              <a:rPr lang="en-US" dirty="0">
                <a:effectLst/>
              </a:rPr>
              <a:t>Data values transition smoothly from one material to the next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00201A-0182-484D-A2D5-5CDB5D5C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89" y="2916354"/>
            <a:ext cx="7656731" cy="3542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B5906-213D-3933-3F7E-0F70F1EFB72A}"/>
              </a:ext>
            </a:extLst>
          </p:cNvPr>
          <p:cNvSpPr txBox="1"/>
          <p:nvPr/>
        </p:nvSpPr>
        <p:spPr>
          <a:xfrm>
            <a:off x="2954245" y="6084995"/>
            <a:ext cx="6448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Relationships between f, f’, f</a:t>
            </a:r>
            <a:r>
              <a:rPr lang="en-US" sz="2400" baseline="30000" dirty="0">
                <a:effectLst/>
              </a:rPr>
              <a:t>’’</a:t>
            </a:r>
            <a:r>
              <a:rPr lang="en-US" sz="2400" dirty="0">
                <a:effectLst/>
              </a:rPr>
              <a:t> in an ideal boundary </a:t>
            </a:r>
            <a:endParaRPr lang="en-US" sz="2400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0BFD33-BC2E-DC47-790D-E36C54A3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7" y="3371819"/>
            <a:ext cx="2631328" cy="26313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D723D7-34B7-00CE-8DB8-F0B460A9DFFB}"/>
              </a:ext>
            </a:extLst>
          </p:cNvPr>
          <p:cNvSpPr/>
          <p:nvPr/>
        </p:nvSpPr>
        <p:spPr>
          <a:xfrm>
            <a:off x="4188178" y="4939991"/>
            <a:ext cx="1142105" cy="99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C3428312-1DA1-1C7A-E5A4-EC00B41D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799" y="1076794"/>
            <a:ext cx="2552700" cy="1816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0E06D-0252-14F0-ADEA-7B6AC483ACCA}"/>
              </a:ext>
            </a:extLst>
          </p:cNvPr>
          <p:cNvSpPr/>
          <p:nvPr/>
        </p:nvSpPr>
        <p:spPr>
          <a:xfrm>
            <a:off x="7106081" y="3044756"/>
            <a:ext cx="3933626" cy="314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B15AB-F5BF-33F7-53D2-BD018506F3A8}"/>
              </a:ext>
            </a:extLst>
          </p:cNvPr>
          <p:cNvSpPr txBox="1"/>
          <p:nvPr/>
        </p:nvSpPr>
        <p:spPr>
          <a:xfrm>
            <a:off x="5972253" y="6581001"/>
            <a:ext cx="603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</a:rPr>
              <a:t>Multidimensional Transfer Functions for Interactive Volume Rendering, TVCG 2002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693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31B7-584A-18B7-AFAA-9645B009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2D6D-2A69-2103-13A7-1770D9D9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8774151" cy="1695701"/>
          </a:xfrm>
        </p:spPr>
        <p:txBody>
          <a:bodyPr>
            <a:normAutofit fontScale="92500"/>
          </a:bodyPr>
          <a:lstStyle/>
          <a:p>
            <a:r>
              <a:rPr lang="en-US" dirty="0"/>
              <a:t>Use the gradient information of the data to design a better transfer function that can highlight boundaries clearly</a:t>
            </a:r>
          </a:p>
          <a:p>
            <a:pPr lvl="1"/>
            <a:r>
              <a:rPr lang="en-US" dirty="0">
                <a:effectLst/>
              </a:rPr>
              <a:t>Distinct features/materials have roughly constant data value</a:t>
            </a:r>
          </a:p>
          <a:p>
            <a:pPr lvl="1"/>
            <a:r>
              <a:rPr lang="en-US" dirty="0">
                <a:effectLst/>
              </a:rPr>
              <a:t>Data values transition smoothly from one material to the next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00201A-0182-484D-A2D5-5CDB5D5C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89" y="2916354"/>
            <a:ext cx="7656731" cy="3542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B5906-213D-3933-3F7E-0F70F1EFB72A}"/>
              </a:ext>
            </a:extLst>
          </p:cNvPr>
          <p:cNvSpPr txBox="1"/>
          <p:nvPr/>
        </p:nvSpPr>
        <p:spPr>
          <a:xfrm>
            <a:off x="2954245" y="6084995"/>
            <a:ext cx="6448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Relationships between f, f’, f</a:t>
            </a:r>
            <a:r>
              <a:rPr lang="en-US" sz="2400" baseline="30000" dirty="0">
                <a:effectLst/>
              </a:rPr>
              <a:t>’’</a:t>
            </a:r>
            <a:r>
              <a:rPr lang="en-US" sz="2400" dirty="0">
                <a:effectLst/>
              </a:rPr>
              <a:t> in an ideal boundary </a:t>
            </a:r>
            <a:endParaRPr lang="en-US" sz="2400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0BFD33-BC2E-DC47-790D-E36C54A3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7" y="3371819"/>
            <a:ext cx="2631328" cy="26313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D723D7-34B7-00CE-8DB8-F0B460A9DFFB}"/>
              </a:ext>
            </a:extLst>
          </p:cNvPr>
          <p:cNvSpPr/>
          <p:nvPr/>
        </p:nvSpPr>
        <p:spPr>
          <a:xfrm>
            <a:off x="4188178" y="4939991"/>
            <a:ext cx="1142105" cy="99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C3428312-1DA1-1C7A-E5A4-EC00B41D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799" y="1076794"/>
            <a:ext cx="2552700" cy="181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A6F3A-45C9-3A9A-E8AC-B307E082D5FE}"/>
              </a:ext>
            </a:extLst>
          </p:cNvPr>
          <p:cNvSpPr txBox="1"/>
          <p:nvPr/>
        </p:nvSpPr>
        <p:spPr>
          <a:xfrm>
            <a:off x="5972253" y="6581001"/>
            <a:ext cx="603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</a:rPr>
              <a:t>Multidimensional Transfer Functions for Interactive Volume Rendering, TVCG 2002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55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17FF-7CCE-EB3F-1A96-5372A8E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7367E-DD04-FD2F-8EA4-3A18D009A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  <a:p>
            <a:pPr lvl="1"/>
            <a:r>
              <a:rPr lang="en-US" dirty="0"/>
              <a:t>Prof. Klaus Mueller (State University of New York at Stony Brook)</a:t>
            </a:r>
          </a:p>
          <a:p>
            <a:pPr lvl="1"/>
            <a:r>
              <a:rPr lang="en-US" sz="2400" dirty="0"/>
              <a:t>Engel, Hadwiger, Salama; Real time volume graphics </a:t>
            </a:r>
            <a:r>
              <a:rPr lang="en-US" dirty="0"/>
              <a:t>t</a:t>
            </a:r>
            <a:r>
              <a:rPr lang="en-US" sz="2400" dirty="0"/>
              <a:t>utorial, </a:t>
            </a:r>
            <a:r>
              <a:rPr lang="en-US" sz="2400" dirty="0" err="1"/>
              <a:t>EuroGraphics</a:t>
            </a:r>
            <a:r>
              <a:rPr lang="en-US" sz="2400" dirty="0"/>
              <a:t> 2006</a:t>
            </a:r>
          </a:p>
          <a:p>
            <a:pPr lvl="1"/>
            <a:r>
              <a:rPr lang="en-US" dirty="0"/>
              <a:t>Prof. Tino </a:t>
            </a:r>
            <a:r>
              <a:rPr lang="en-US" dirty="0" err="1"/>
              <a:t>Weinkauf</a:t>
            </a:r>
            <a:r>
              <a:rPr lang="en-US" dirty="0"/>
              <a:t> (KTH Stockholm)</a:t>
            </a:r>
          </a:p>
        </p:txBody>
      </p:sp>
    </p:spTree>
    <p:extLst>
      <p:ext uri="{BB962C8B-B14F-4D97-AF65-F5344CB8AC3E}">
        <p14:creationId xmlns:p14="http://schemas.microsoft.com/office/powerpoint/2010/main" val="35819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1EA7-DAEA-ACBE-0E8D-A09CE00D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Transfer Function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AFC4A1-BA1F-8B3D-A951-D791266F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416" y="2884997"/>
            <a:ext cx="4883032" cy="270392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D22586D-28AA-355C-B89C-689508F1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63" y="1053334"/>
            <a:ext cx="4475503" cy="48006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E899C3C-4F6B-AAE6-E095-A7115B7A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63" y="1137235"/>
            <a:ext cx="4472800" cy="1337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7D2F21-5432-C0C7-A9E7-2A06EE4AA8D9}"/>
              </a:ext>
            </a:extLst>
          </p:cNvPr>
          <p:cNvSpPr txBox="1"/>
          <p:nvPr/>
        </p:nvSpPr>
        <p:spPr>
          <a:xfrm>
            <a:off x="270938" y="1269081"/>
            <a:ext cx="31867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A: Air</a:t>
            </a:r>
          </a:p>
          <a:p>
            <a:r>
              <a:rPr lang="en-US" sz="2000" dirty="0"/>
              <a:t>B: Tissue</a:t>
            </a:r>
          </a:p>
          <a:p>
            <a:r>
              <a:rPr lang="en-US" sz="2000" dirty="0"/>
              <a:t>C: Bone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D: Air and tissue boundary</a:t>
            </a:r>
          </a:p>
          <a:p>
            <a:r>
              <a:rPr lang="en-US" sz="2000" dirty="0"/>
              <a:t>E: Tissue and bone boundary</a:t>
            </a:r>
          </a:p>
          <a:p>
            <a:r>
              <a:rPr lang="en-US" sz="2000" dirty="0"/>
              <a:t>F: Air and bone boundary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4502E-89DC-B9FD-E472-018B0CD4BB24}"/>
              </a:ext>
            </a:extLst>
          </p:cNvPr>
          <p:cNvSpPr txBox="1"/>
          <p:nvPr/>
        </p:nvSpPr>
        <p:spPr>
          <a:xfrm>
            <a:off x="4233552" y="2558796"/>
            <a:ext cx="21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Transfer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C93AD-2A7E-F9A3-AC56-BA9188F5F2E6}"/>
              </a:ext>
            </a:extLst>
          </p:cNvPr>
          <p:cNvSpPr txBox="1"/>
          <p:nvPr/>
        </p:nvSpPr>
        <p:spPr>
          <a:xfrm>
            <a:off x="3836238" y="5645671"/>
            <a:ext cx="358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Transfer Function</a:t>
            </a:r>
          </a:p>
          <a:p>
            <a:r>
              <a:rPr lang="en-US" b="1" dirty="0"/>
              <a:t>X-axis: Data Value, Y-axis: Gradient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E34CB-A48C-754E-8DF4-3B08EE4A6BDC}"/>
              </a:ext>
            </a:extLst>
          </p:cNvPr>
          <p:cNvSpPr txBox="1"/>
          <p:nvPr/>
        </p:nvSpPr>
        <p:spPr>
          <a:xfrm>
            <a:off x="5972253" y="6581001"/>
            <a:ext cx="603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</a:rPr>
              <a:t>Multidimensional Transfer Functions for Interactive Volume Rendering, TVCG 2002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DB820-9AF8-3EEA-FF61-1036D0ADF389}"/>
              </a:ext>
            </a:extLst>
          </p:cNvPr>
          <p:cNvSpPr txBox="1"/>
          <p:nvPr/>
        </p:nvSpPr>
        <p:spPr>
          <a:xfrm>
            <a:off x="8706353" y="945916"/>
            <a:ext cx="370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417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7AE6-EB7E-1FE4-0FC9-72CD0851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0DD1-83B2-42B3-3310-22E24DA7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5642610" cy="4979931"/>
          </a:xfrm>
        </p:spPr>
        <p:txBody>
          <a:bodyPr/>
          <a:lstStyle/>
          <a:p>
            <a:r>
              <a:rPr lang="en-US" dirty="0"/>
              <a:t>A semi-automatic approach for generating opacity transfer function</a:t>
            </a:r>
          </a:p>
          <a:p>
            <a:r>
              <a:rPr lang="en-US" dirty="0"/>
              <a:t>The visibility of a sample refers to the contribution of a sample to the final image, in terms of opacity</a:t>
            </a:r>
          </a:p>
          <a:p>
            <a:r>
              <a:rPr lang="en-US" dirty="0"/>
              <a:t>Visibility depends on</a:t>
            </a:r>
          </a:p>
          <a:p>
            <a:pPr lvl="1"/>
            <a:r>
              <a:rPr lang="en-US" dirty="0"/>
              <a:t>Opacity of the sample</a:t>
            </a:r>
          </a:p>
          <a:p>
            <a:pPr lvl="1"/>
            <a:r>
              <a:rPr lang="en-US" dirty="0"/>
              <a:t>The viewpoint which affects the accumulated opacity in front of the sample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327B-C9C2-5AF0-B85D-E9387FF92722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2E23DFC-E3F9-845D-1241-68E48B3A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80" y="1491797"/>
            <a:ext cx="5384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7AE6-EB7E-1FE4-0FC9-72CD0851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0DD1-83B2-42B3-3310-22E24DA7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351770" cy="921011"/>
          </a:xfrm>
        </p:spPr>
        <p:txBody>
          <a:bodyPr/>
          <a:lstStyle/>
          <a:p>
            <a:r>
              <a:rPr lang="en-US" dirty="0"/>
              <a:t>Visibility Histogram: Distribution of the visibility function in relation to the domain values of the volume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327B-C9C2-5AF0-B85D-E9387FF92722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2C393D3-B8DD-624C-153C-DBBD0810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72" y="2507990"/>
            <a:ext cx="5142306" cy="92101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320CFF-4CE8-6069-8EE1-40AFAF08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72" y="3460779"/>
            <a:ext cx="3478620" cy="118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9D5C56-87B5-E8D1-3BC2-61B03EB05709}"/>
              </a:ext>
            </a:extLst>
          </p:cNvPr>
          <p:cNvSpPr txBox="1"/>
          <p:nvPr/>
        </p:nvSpPr>
        <p:spPr>
          <a:xfrm>
            <a:off x="6579818" y="2789504"/>
            <a:ext cx="56121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=  data value at sample s</a:t>
            </a:r>
          </a:p>
          <a:p>
            <a:r>
              <a:rPr lang="en-US" dirty="0"/>
              <a:t>VH() = Visibility Histogram</a:t>
            </a:r>
          </a:p>
          <a:p>
            <a:r>
              <a:rPr lang="en-US" dirty="0"/>
              <a:t>O() = Opacity transfer function</a:t>
            </a:r>
          </a:p>
          <a:p>
            <a:r>
              <a:rPr lang="en-US" dirty="0"/>
              <a:t>V = Volume</a:t>
            </a: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EC1132FE-6893-C1E6-0FB9-6D14F3B0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25" y="3902023"/>
            <a:ext cx="421977" cy="301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74ACA-5836-2885-88A8-22DBD6AC61FE}"/>
              </a:ext>
            </a:extLst>
          </p:cNvPr>
          <p:cNvSpPr txBox="1"/>
          <p:nvPr/>
        </p:nvSpPr>
        <p:spPr>
          <a:xfrm>
            <a:off x="7025402" y="3868063"/>
            <a:ext cx="452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accumulated opacity in front of the sample s</a:t>
            </a:r>
          </a:p>
        </p:txBody>
      </p:sp>
    </p:spTree>
    <p:extLst>
      <p:ext uri="{BB962C8B-B14F-4D97-AF65-F5344CB8AC3E}">
        <p14:creationId xmlns:p14="http://schemas.microsoft.com/office/powerpoint/2010/main" val="28672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7AE6-EB7E-1FE4-0FC9-72CD0851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0DD1-83B2-42B3-3310-22E24DA7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351770" cy="921011"/>
          </a:xfrm>
        </p:spPr>
        <p:txBody>
          <a:bodyPr/>
          <a:lstStyle/>
          <a:p>
            <a:r>
              <a:rPr lang="en-US" dirty="0"/>
              <a:t>Visibility Histogram: Distribution of the visibility function in relation to the domain values of the volume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327B-C9C2-5AF0-B85D-E9387FF92722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7D70E52-D230-0D88-5275-65E60EFA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80" y="2205990"/>
            <a:ext cx="7810500" cy="3800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C4D34-DF51-CA85-758A-4182B768EE32}"/>
              </a:ext>
            </a:extLst>
          </p:cNvPr>
          <p:cNvSpPr txBox="1"/>
          <p:nvPr/>
        </p:nvSpPr>
        <p:spPr>
          <a:xfrm>
            <a:off x="8319259" y="2825787"/>
            <a:ext cx="19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Visibility Histogram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94B4B-444B-678B-0DEF-D3D59A7ED768}"/>
              </a:ext>
            </a:extLst>
          </p:cNvPr>
          <p:cNvSpPr txBox="1"/>
          <p:nvPr/>
        </p:nvSpPr>
        <p:spPr>
          <a:xfrm>
            <a:off x="7612207" y="4560571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a(s) = accumulated opacity</a:t>
            </a:r>
          </a:p>
        </p:txBody>
      </p:sp>
    </p:spTree>
    <p:extLst>
      <p:ext uri="{BB962C8B-B14F-4D97-AF65-F5344CB8AC3E}">
        <p14:creationId xmlns:p14="http://schemas.microsoft.com/office/powerpoint/2010/main" val="221677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7AE6-EB7E-1FE4-0FC9-72CD0851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0DD1-83B2-42B3-3310-22E24DA7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351770" cy="921011"/>
          </a:xfrm>
        </p:spPr>
        <p:txBody>
          <a:bodyPr/>
          <a:lstStyle/>
          <a:p>
            <a:r>
              <a:rPr lang="en-US" dirty="0"/>
              <a:t>Visibility Histogram: Distribution of the visibility function in relation to the domain values of the volume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327B-C9C2-5AF0-B85D-E9387FF92722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Picture 5" descr="A close-up of a glove&#10;&#10;Description automatically generated with low confidence">
            <a:extLst>
              <a:ext uri="{FF2B5EF4-FFF2-40B4-BE49-F238E27FC236}">
                <a16:creationId xmlns:a16="http://schemas.microsoft.com/office/drawing/2014/main" id="{00B41E7B-F279-795E-BF01-F04ABF73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9" y="2297430"/>
            <a:ext cx="3371849" cy="4265245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AE5FD0C-287B-02BC-ECA5-1D4C60AD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86" y="3218441"/>
            <a:ext cx="7081126" cy="26355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9DF941-69FB-D5AC-91FC-C793CF1E3549}"/>
              </a:ext>
            </a:extLst>
          </p:cNvPr>
          <p:cNvCxnSpPr>
            <a:cxnSpLocks/>
          </p:cNvCxnSpPr>
          <p:nvPr/>
        </p:nvCxnSpPr>
        <p:spPr>
          <a:xfrm flipH="1">
            <a:off x="8801100" y="3218441"/>
            <a:ext cx="537210" cy="9192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13F395-2F7E-7C72-36BF-25F2A1F5EC96}"/>
              </a:ext>
            </a:extLst>
          </p:cNvPr>
          <p:cNvSpPr txBox="1"/>
          <p:nvPr/>
        </p:nvSpPr>
        <p:spPr>
          <a:xfrm>
            <a:off x="8545688" y="2564070"/>
            <a:ext cx="2732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wants to see bones</a:t>
            </a:r>
          </a:p>
          <a:p>
            <a:r>
              <a:rPr lang="en-US" sz="2000" dirty="0"/>
              <a:t>with clarity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D5D66-0F71-DE5B-45F8-B0B541CA572E}"/>
              </a:ext>
            </a:extLst>
          </p:cNvPr>
          <p:cNvSpPr txBox="1"/>
          <p:nvPr/>
        </p:nvSpPr>
        <p:spPr>
          <a:xfrm>
            <a:off x="6453945" y="5853952"/>
            <a:ext cx="456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Visibility Histogram can provide the guidance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B0934-50D4-3BD5-D8FF-2A37ADAB41A6}"/>
              </a:ext>
            </a:extLst>
          </p:cNvPr>
          <p:cNvSpPr txBox="1"/>
          <p:nvPr/>
        </p:nvSpPr>
        <p:spPr>
          <a:xfrm>
            <a:off x="838200" y="3077885"/>
            <a:ext cx="2439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But we can’t see bons as flesh and skin is blocking it</a:t>
            </a:r>
          </a:p>
        </p:txBody>
      </p:sp>
    </p:spTree>
    <p:extLst>
      <p:ext uri="{BB962C8B-B14F-4D97-AF65-F5344CB8AC3E}">
        <p14:creationId xmlns:p14="http://schemas.microsoft.com/office/powerpoint/2010/main" val="111759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7AE6-EB7E-1FE4-0FC9-72CD0851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7327B-C9C2-5AF0-B85D-E9387FF92722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E0BF3B3-5964-45A8-10B2-8CE5303E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1" y="1053334"/>
            <a:ext cx="4022802" cy="1447652"/>
          </a:xfrm>
          <a:prstGeom prst="rect">
            <a:avLst/>
          </a:prstGeom>
        </p:spPr>
      </p:pic>
      <p:pic>
        <p:nvPicPr>
          <p:cNvPr id="4" name="Picture 3" descr="A diagram of opacity and bone&#10;&#10;Description automatically generated">
            <a:extLst>
              <a:ext uri="{FF2B5EF4-FFF2-40B4-BE49-F238E27FC236}">
                <a16:creationId xmlns:a16="http://schemas.microsoft.com/office/drawing/2014/main" id="{6E1BDB0D-2FD3-E5F4-C8B1-D84E6C1D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25" y="1053334"/>
            <a:ext cx="4241131" cy="156410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19074FE-52F8-C829-5C97-35A6281C1B9B}"/>
              </a:ext>
            </a:extLst>
          </p:cNvPr>
          <p:cNvSpPr/>
          <p:nvPr/>
        </p:nvSpPr>
        <p:spPr>
          <a:xfrm>
            <a:off x="5688956" y="1582593"/>
            <a:ext cx="649254" cy="402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-up of a foot&#10;&#10;Description automatically generated">
            <a:extLst>
              <a:ext uri="{FF2B5EF4-FFF2-40B4-BE49-F238E27FC236}">
                <a16:creationId xmlns:a16="http://schemas.microsoft.com/office/drawing/2014/main" id="{B35E9B0E-92F7-F9EE-FAC7-1E86BE4C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856" y="2617439"/>
            <a:ext cx="2958251" cy="3825324"/>
          </a:xfrm>
          <a:prstGeom prst="rect">
            <a:avLst/>
          </a:prstGeom>
        </p:spPr>
      </p:pic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BB538759-F0B2-FCDC-9B3B-C026DE1A9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093" y="2617439"/>
            <a:ext cx="3195571" cy="375305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5172A5E-47DF-5AEA-2963-6D940EDF15CF}"/>
              </a:ext>
            </a:extLst>
          </p:cNvPr>
          <p:cNvSpPr/>
          <p:nvPr/>
        </p:nvSpPr>
        <p:spPr>
          <a:xfrm>
            <a:off x="5690215" y="4176346"/>
            <a:ext cx="649254" cy="402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06699-B673-2153-7275-132458D97764}"/>
              </a:ext>
            </a:extLst>
          </p:cNvPr>
          <p:cNvSpPr txBox="1"/>
          <p:nvPr/>
        </p:nvSpPr>
        <p:spPr>
          <a:xfrm>
            <a:off x="8986768" y="5804666"/>
            <a:ext cx="3086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Now, bones are clearly seen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1CB05-8086-AE17-90C2-588472294ECA}"/>
              </a:ext>
            </a:extLst>
          </p:cNvPr>
          <p:cNvSpPr txBox="1"/>
          <p:nvPr/>
        </p:nvSpPr>
        <p:spPr>
          <a:xfrm>
            <a:off x="230615" y="2947463"/>
            <a:ext cx="31955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Manual but there is Visibility</a:t>
            </a:r>
          </a:p>
          <a:p>
            <a:r>
              <a:rPr lang="en-US" sz="2000" dirty="0"/>
              <a:t>Histogram that provides guidance as to how to modify the opacity function</a:t>
            </a:r>
          </a:p>
          <a:p>
            <a:r>
              <a:rPr lang="en-US" sz="2000" b="1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26874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CC1C-B562-491E-1D7B-69728B37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CCA03-3E4B-A41C-6683-F276C910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Semi-automatic transfer function design using Visibility Histogram</a:t>
            </a:r>
          </a:p>
          <a:p>
            <a:r>
              <a:rPr lang="en-US" dirty="0"/>
              <a:t>Use Optimization technique</a:t>
            </a:r>
          </a:p>
          <a:p>
            <a:pPr lvl="1"/>
            <a:r>
              <a:rPr lang="en-US" dirty="0"/>
              <a:t>selection of the best solution, with regard to some criterion, from some set of available alternatives by minimizing(maximizing) an energy function</a:t>
            </a:r>
          </a:p>
          <a:p>
            <a:r>
              <a:rPr lang="en-US" dirty="0"/>
              <a:t>Energy function considers characteristics of a good opacity transfer function</a:t>
            </a:r>
          </a:p>
          <a:p>
            <a:pPr lvl="1"/>
            <a:r>
              <a:rPr lang="en-US" u="sng" dirty="0"/>
              <a:t>User satisfaction</a:t>
            </a:r>
            <a:r>
              <a:rPr lang="en-US" dirty="0"/>
              <a:t>: minimize mismatch between user provided initial and computer transfer function</a:t>
            </a:r>
          </a:p>
          <a:p>
            <a:pPr lvl="1"/>
            <a:r>
              <a:rPr lang="en-US" u="sng" dirty="0"/>
              <a:t>Visibility</a:t>
            </a:r>
            <a:r>
              <a:rPr lang="en-US" dirty="0"/>
              <a:t>: maximize visibility of samples</a:t>
            </a:r>
          </a:p>
          <a:p>
            <a:pPr lvl="1"/>
            <a:r>
              <a:rPr lang="en-US" u="sng" dirty="0"/>
              <a:t>Constraints</a:t>
            </a:r>
            <a:r>
              <a:rPr lang="en-US" dirty="0"/>
              <a:t>: Constraints for opacity transfer function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13601-2D47-014E-80BF-68122589B1BD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80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CC1C-B562-491E-1D7B-69728B37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Visibility Histogram Guided Transfer Functions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0B90A6-46B0-B19F-3117-98C81837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9" y="1053334"/>
            <a:ext cx="7323666" cy="5074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56175-14D9-1733-6531-55DB2986DA91}"/>
              </a:ext>
            </a:extLst>
          </p:cNvPr>
          <p:cNvSpPr txBox="1"/>
          <p:nvPr/>
        </p:nvSpPr>
        <p:spPr>
          <a:xfrm>
            <a:off x="8545688" y="6581001"/>
            <a:ext cx="328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Visibility-Driven Transfer Functions, IEEE </a:t>
            </a:r>
            <a:r>
              <a:rPr lang="en-US" sz="1200" dirty="0" err="1">
                <a:effectLst/>
              </a:rPr>
              <a:t>PacificVis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261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5EFC-56E5-98F7-A2A2-586E4910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Volume Rendering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BEFC-6039-9B26-436B-7CE99FDE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8" y="1337676"/>
            <a:ext cx="4625898" cy="4979931"/>
          </a:xfrm>
        </p:spPr>
        <p:txBody>
          <a:bodyPr/>
          <a:lstStyle/>
          <a:p>
            <a:r>
              <a:rPr lang="en-US" u="sng" dirty="0"/>
              <a:t>Pre-shaded pipeline</a:t>
            </a:r>
          </a:p>
          <a:p>
            <a:pPr lvl="1"/>
            <a:r>
              <a:rPr lang="en-US" dirty="0"/>
              <a:t>Classify and shade the data first and then perform ray casting and compositing</a:t>
            </a:r>
          </a:p>
          <a:p>
            <a:pPr lvl="1"/>
            <a:r>
              <a:rPr lang="en-US" dirty="0"/>
              <a:t>Color and opacity values are interpolated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72359-D648-3755-885F-CB320EF9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43" y="1125010"/>
            <a:ext cx="6766932" cy="25604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0DFEC0-73F2-5E43-497E-823E1BF86605}"/>
              </a:ext>
            </a:extLst>
          </p:cNvPr>
          <p:cNvSpPr/>
          <p:nvPr/>
        </p:nvSpPr>
        <p:spPr>
          <a:xfrm>
            <a:off x="9577155" y="3275975"/>
            <a:ext cx="291674" cy="39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0D584-9CA5-25D9-326A-45B3BA35E7DC}"/>
              </a:ext>
            </a:extLst>
          </p:cNvPr>
          <p:cNvSpPr txBox="1"/>
          <p:nvPr/>
        </p:nvSpPr>
        <p:spPr>
          <a:xfrm>
            <a:off x="8800203" y="3195290"/>
            <a:ext cx="205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Pre-shaded pipeline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F7A498-B002-2B93-795C-109A950AA411}"/>
              </a:ext>
            </a:extLst>
          </p:cNvPr>
          <p:cNvSpPr/>
          <p:nvPr/>
        </p:nvSpPr>
        <p:spPr>
          <a:xfrm>
            <a:off x="6107151" y="1837746"/>
            <a:ext cx="1895708" cy="786701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5EFC-56E5-98F7-A2A2-586E4910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Volume Rendering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6BEFC-6039-9B26-436B-7CE99FDE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8" y="1337676"/>
            <a:ext cx="4625898" cy="4979931"/>
          </a:xfrm>
        </p:spPr>
        <p:txBody>
          <a:bodyPr/>
          <a:lstStyle/>
          <a:p>
            <a:r>
              <a:rPr lang="en-US" u="sng" dirty="0"/>
              <a:t>Pre-shaded pipeline</a:t>
            </a:r>
          </a:p>
          <a:p>
            <a:pPr lvl="1"/>
            <a:r>
              <a:rPr lang="en-US" dirty="0"/>
              <a:t>Classify and shade the data first and then perform ray casting and compositing</a:t>
            </a:r>
          </a:p>
          <a:p>
            <a:pPr lvl="1"/>
            <a:r>
              <a:rPr lang="en-US" dirty="0"/>
              <a:t>Color and opacity values are interpolated</a:t>
            </a:r>
          </a:p>
          <a:p>
            <a:r>
              <a:rPr lang="en-US" u="sng" dirty="0"/>
              <a:t>Post-shaded pipeline</a:t>
            </a:r>
          </a:p>
          <a:p>
            <a:pPr lvl="1"/>
            <a:r>
              <a:rPr lang="en-US" dirty="0"/>
              <a:t>Directly ray cast into the data, get data values at query location and use transfer function to shade and then composite</a:t>
            </a:r>
          </a:p>
          <a:p>
            <a:pPr lvl="1"/>
            <a:r>
              <a:rPr lang="en-US" dirty="0"/>
              <a:t>Data value are interpolated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72359-D648-3755-885F-CB320EF9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43" y="1125010"/>
            <a:ext cx="6766932" cy="256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9A179-BE3F-E4DA-2BFF-742CB867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21" y="3757147"/>
            <a:ext cx="7117691" cy="2560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0DFEC0-73F2-5E43-497E-823E1BF86605}"/>
              </a:ext>
            </a:extLst>
          </p:cNvPr>
          <p:cNvSpPr/>
          <p:nvPr/>
        </p:nvSpPr>
        <p:spPr>
          <a:xfrm>
            <a:off x="9577155" y="3275975"/>
            <a:ext cx="291674" cy="39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3DC96-8AE1-A4B6-9B4A-56FC738B740D}"/>
              </a:ext>
            </a:extLst>
          </p:cNvPr>
          <p:cNvSpPr/>
          <p:nvPr/>
        </p:nvSpPr>
        <p:spPr>
          <a:xfrm>
            <a:off x="9553982" y="5994286"/>
            <a:ext cx="291674" cy="39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D8824-4129-3C55-9290-497BEF042A32}"/>
              </a:ext>
            </a:extLst>
          </p:cNvPr>
          <p:cNvSpPr txBox="1"/>
          <p:nvPr/>
        </p:nvSpPr>
        <p:spPr>
          <a:xfrm>
            <a:off x="8071635" y="5792677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Post-shaded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0D584-9CA5-25D9-326A-45B3BA35E7DC}"/>
              </a:ext>
            </a:extLst>
          </p:cNvPr>
          <p:cNvSpPr txBox="1"/>
          <p:nvPr/>
        </p:nvSpPr>
        <p:spPr>
          <a:xfrm>
            <a:off x="6016072" y="2756096"/>
            <a:ext cx="205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Pre-shaded pipeline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F7A498-B002-2B93-795C-109A950AA411}"/>
              </a:ext>
            </a:extLst>
          </p:cNvPr>
          <p:cNvSpPr/>
          <p:nvPr/>
        </p:nvSpPr>
        <p:spPr>
          <a:xfrm>
            <a:off x="6096000" y="1837746"/>
            <a:ext cx="1895708" cy="786701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635E95-90F9-E379-241B-231A4CE479EC}"/>
              </a:ext>
            </a:extLst>
          </p:cNvPr>
          <p:cNvSpPr/>
          <p:nvPr/>
        </p:nvSpPr>
        <p:spPr>
          <a:xfrm>
            <a:off x="7804110" y="4268526"/>
            <a:ext cx="2041545" cy="786701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79ABC614-3969-5B62-517D-C1597C6C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94" y="3369766"/>
            <a:ext cx="3613318" cy="3157350"/>
          </a:xfrm>
          <a:prstGeom prst="rect">
            <a:avLst/>
          </a:prstGeom>
        </p:spPr>
      </p:pic>
      <p:pic>
        <p:nvPicPr>
          <p:cNvPr id="21" name="Picture 20" descr="Diagram, schematic&#10;&#10;Description automatically generated">
            <a:extLst>
              <a:ext uri="{FF2B5EF4-FFF2-40B4-BE49-F238E27FC236}">
                <a16:creationId xmlns:a16="http://schemas.microsoft.com/office/drawing/2014/main" id="{0552937B-B07D-4740-6A0E-483D69FB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01" y="3412878"/>
            <a:ext cx="3696067" cy="3108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F34C-77A2-1223-6962-FD389E77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093"/>
            <a:ext cx="10515600" cy="835351"/>
          </a:xfrm>
        </p:spPr>
        <p:txBody>
          <a:bodyPr>
            <a:normAutofit fontScale="90000"/>
          </a:bodyPr>
          <a:lstStyle/>
          <a:p>
            <a:r>
              <a:rPr lang="en-US" dirty="0"/>
              <a:t>Pre-shaded vs Post-shaded Volume Rendering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14D5D-C814-482A-16E1-7678F413F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382" y="1076232"/>
            <a:ext cx="2335418" cy="2284426"/>
          </a:xfrm>
          <a:prstGeom prst="rect">
            <a:avLst/>
          </a:prstGeom>
        </p:spPr>
      </p:pic>
      <p:pic>
        <p:nvPicPr>
          <p:cNvPr id="11" name="Picture 10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695A4FE6-BF01-604D-0FC0-4B074A837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44" y="1070089"/>
            <a:ext cx="2211261" cy="2182165"/>
          </a:xfrm>
          <a:prstGeom prst="rect">
            <a:avLst/>
          </a:prstGeom>
        </p:spPr>
      </p:pic>
      <p:pic>
        <p:nvPicPr>
          <p:cNvPr id="13" name="Picture 12" descr="A picture containing sculpture, plant, vegetable&#10;&#10;Description automatically generated">
            <a:extLst>
              <a:ext uri="{FF2B5EF4-FFF2-40B4-BE49-F238E27FC236}">
                <a16:creationId xmlns:a16="http://schemas.microsoft.com/office/drawing/2014/main" id="{34BFCB73-9D12-E50E-287D-1B4DFAAF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33" y="1066034"/>
            <a:ext cx="2325220" cy="2304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8EFCDF-BB8C-B10E-D782-94FDD1506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905" y="1082789"/>
            <a:ext cx="2191863" cy="21724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470CC1-73C9-31CD-C851-18BBC12DEA25}"/>
              </a:ext>
            </a:extLst>
          </p:cNvPr>
          <p:cNvSpPr txBox="1"/>
          <p:nvPr/>
        </p:nvSpPr>
        <p:spPr>
          <a:xfrm>
            <a:off x="2641419" y="3175992"/>
            <a:ext cx="126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Blurry edge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CBEA0E-704B-DC12-232F-8DF4D9EC9C0C}"/>
              </a:ext>
            </a:extLst>
          </p:cNvPr>
          <p:cNvSpPr txBox="1"/>
          <p:nvPr/>
        </p:nvSpPr>
        <p:spPr>
          <a:xfrm>
            <a:off x="8477894" y="3279237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Sharp edge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3F8FC-4226-0E56-9598-190D44267A45}"/>
              </a:ext>
            </a:extLst>
          </p:cNvPr>
          <p:cNvSpPr/>
          <p:nvPr/>
        </p:nvSpPr>
        <p:spPr>
          <a:xfrm>
            <a:off x="4188178" y="3951111"/>
            <a:ext cx="13208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5FE751-B0E4-AF84-FAE8-792385423653}"/>
              </a:ext>
            </a:extLst>
          </p:cNvPr>
          <p:cNvSpPr/>
          <p:nvPr/>
        </p:nvSpPr>
        <p:spPr>
          <a:xfrm>
            <a:off x="6746045" y="3951111"/>
            <a:ext cx="13208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91DE-10CF-743A-FC75-58C53ABF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129"/>
            <a:ext cx="10515600" cy="835351"/>
          </a:xfrm>
        </p:spPr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DE22-5278-8620-E9C5-2E2A7A8F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5"/>
            <a:ext cx="10515600" cy="1356234"/>
          </a:xfrm>
        </p:spPr>
        <p:txBody>
          <a:bodyPr/>
          <a:lstStyle/>
          <a:p>
            <a:r>
              <a:rPr lang="en-US" dirty="0">
                <a:effectLst/>
              </a:rPr>
              <a:t>Determines what color &amp; opacity a sample value should have </a:t>
            </a:r>
          </a:p>
          <a:p>
            <a:pPr lvl="1"/>
            <a:r>
              <a:rPr lang="en-US" dirty="0"/>
              <a:t>I</a:t>
            </a:r>
            <a:r>
              <a:rPr lang="en-US" dirty="0">
                <a:effectLst/>
              </a:rPr>
              <a:t>nput: an interpolated data value </a:t>
            </a:r>
          </a:p>
          <a:p>
            <a:pPr lvl="1"/>
            <a:r>
              <a:rPr lang="en-US" dirty="0"/>
              <a:t>O</a:t>
            </a:r>
            <a:r>
              <a:rPr lang="en-US" dirty="0">
                <a:effectLst/>
              </a:rPr>
              <a:t>utput: a color and opacity (RGBA) 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9899791-B78B-E9FD-3B3A-B494C8A1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39" y="2545495"/>
            <a:ext cx="6328733" cy="3883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A541C7-6375-B83A-A2BB-768D62F2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" y="2798498"/>
            <a:ext cx="5169972" cy="31420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A4403E-C789-0B9E-D322-A95FA906B8C1}"/>
              </a:ext>
            </a:extLst>
          </p:cNvPr>
          <p:cNvCxnSpPr/>
          <p:nvPr/>
        </p:nvCxnSpPr>
        <p:spPr>
          <a:xfrm flipV="1">
            <a:off x="5189838" y="2545495"/>
            <a:ext cx="357001" cy="1272746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A63341-3E76-8186-9A58-A345CC7252DE}"/>
              </a:ext>
            </a:extLst>
          </p:cNvPr>
          <p:cNvCxnSpPr>
            <a:cxnSpLocks/>
          </p:cNvCxnSpPr>
          <p:nvPr/>
        </p:nvCxnSpPr>
        <p:spPr>
          <a:xfrm>
            <a:off x="5103341" y="4955062"/>
            <a:ext cx="443498" cy="1473621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25AA8F-F31C-87ED-4994-5B50D7F9A62D}"/>
              </a:ext>
            </a:extLst>
          </p:cNvPr>
          <p:cNvSpPr txBox="1"/>
          <p:nvPr/>
        </p:nvSpPr>
        <p:spPr>
          <a:xfrm>
            <a:off x="6645163" y="3147659"/>
            <a:ext cx="235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Transfer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5D17B-A901-19AF-35B3-B62A9BEFA5E2}"/>
              </a:ext>
            </a:extLst>
          </p:cNvPr>
          <p:cNvSpPr txBox="1"/>
          <p:nvPr/>
        </p:nvSpPr>
        <p:spPr>
          <a:xfrm>
            <a:off x="5724081" y="5322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FABBB-C096-FD93-6EED-7B0C32B71F92}"/>
              </a:ext>
            </a:extLst>
          </p:cNvPr>
          <p:cNvSpPr txBox="1"/>
          <p:nvPr/>
        </p:nvSpPr>
        <p:spPr>
          <a:xfrm>
            <a:off x="5724081" y="2613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1CAB0-78D1-17D4-9342-97C295EEFD60}"/>
              </a:ext>
            </a:extLst>
          </p:cNvPr>
          <p:cNvSpPr txBox="1"/>
          <p:nvPr/>
        </p:nvSpPr>
        <p:spPr>
          <a:xfrm>
            <a:off x="7509341" y="5989437"/>
            <a:ext cx="280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data value color scale</a:t>
            </a:r>
          </a:p>
        </p:txBody>
      </p:sp>
    </p:spTree>
    <p:extLst>
      <p:ext uri="{BB962C8B-B14F-4D97-AF65-F5344CB8AC3E}">
        <p14:creationId xmlns:p14="http://schemas.microsoft.com/office/powerpoint/2010/main" val="427324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931A-9939-49AC-EBEC-65A0F787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7E18-E479-FCA3-28FE-9F0BA491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032244"/>
          </a:xfrm>
        </p:spPr>
        <p:txBody>
          <a:bodyPr/>
          <a:lstStyle/>
          <a:p>
            <a:r>
              <a:rPr lang="en-US" dirty="0"/>
              <a:t>At the simplest form, we can think of four 1D transfer functions</a:t>
            </a:r>
          </a:p>
          <a:p>
            <a:pPr lvl="1"/>
            <a:r>
              <a:rPr lang="en-US" dirty="0"/>
              <a:t>Red, Green, Blue, Alpha (opacity)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AB8C8A-29BF-8C56-3F42-75E13B942459}"/>
              </a:ext>
            </a:extLst>
          </p:cNvPr>
          <p:cNvCxnSpPr>
            <a:cxnSpLocks/>
          </p:cNvCxnSpPr>
          <p:nvPr/>
        </p:nvCxnSpPr>
        <p:spPr>
          <a:xfrm>
            <a:off x="1222380" y="4217927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18BA7-5D64-6E10-FE10-A467C2A2023B}"/>
              </a:ext>
            </a:extLst>
          </p:cNvPr>
          <p:cNvCxnSpPr>
            <a:cxnSpLocks/>
          </p:cNvCxnSpPr>
          <p:nvPr/>
        </p:nvCxnSpPr>
        <p:spPr>
          <a:xfrm flipH="1" flipV="1">
            <a:off x="1222380" y="2890633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744609-301F-5D38-1857-27FBF22AFED6}"/>
                  </a:ext>
                </a:extLst>
              </p14:cNvPr>
              <p14:cNvContentPartPr/>
              <p14:nvPr/>
            </p14:nvContentPartPr>
            <p14:xfrm>
              <a:off x="1247262" y="3298701"/>
              <a:ext cx="1517891" cy="91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744609-301F-5D38-1857-27FBF22AFE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261" y="3290061"/>
                <a:ext cx="1535533" cy="93528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638D0-D25F-4475-025F-6B2441CD2709}"/>
              </a:ext>
            </a:extLst>
          </p:cNvPr>
          <p:cNvCxnSpPr>
            <a:cxnSpLocks/>
          </p:cNvCxnSpPr>
          <p:nvPr/>
        </p:nvCxnSpPr>
        <p:spPr>
          <a:xfrm>
            <a:off x="4071516" y="4219513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BD5A76-720D-6D4B-527F-8254ED7BBDDE}"/>
              </a:ext>
            </a:extLst>
          </p:cNvPr>
          <p:cNvCxnSpPr>
            <a:cxnSpLocks/>
          </p:cNvCxnSpPr>
          <p:nvPr/>
        </p:nvCxnSpPr>
        <p:spPr>
          <a:xfrm flipH="1" flipV="1">
            <a:off x="4071516" y="2892219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736625-371D-F7E7-938A-3F8FB8DD1C75}"/>
              </a:ext>
            </a:extLst>
          </p:cNvPr>
          <p:cNvCxnSpPr>
            <a:cxnSpLocks/>
          </p:cNvCxnSpPr>
          <p:nvPr/>
        </p:nvCxnSpPr>
        <p:spPr>
          <a:xfrm>
            <a:off x="6931803" y="4195625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8715F0-4639-C484-6F70-786861B51B8C}"/>
              </a:ext>
            </a:extLst>
          </p:cNvPr>
          <p:cNvCxnSpPr>
            <a:cxnSpLocks/>
          </p:cNvCxnSpPr>
          <p:nvPr/>
        </p:nvCxnSpPr>
        <p:spPr>
          <a:xfrm flipH="1" flipV="1">
            <a:off x="6931803" y="2868331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E69006-1819-DE20-59ED-42B6A8C6B4DA}"/>
              </a:ext>
            </a:extLst>
          </p:cNvPr>
          <p:cNvCxnSpPr>
            <a:cxnSpLocks/>
          </p:cNvCxnSpPr>
          <p:nvPr/>
        </p:nvCxnSpPr>
        <p:spPr>
          <a:xfrm>
            <a:off x="9792091" y="4162172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4CDE1C-F022-ED91-6372-56192BE02946}"/>
              </a:ext>
            </a:extLst>
          </p:cNvPr>
          <p:cNvCxnSpPr>
            <a:cxnSpLocks/>
          </p:cNvCxnSpPr>
          <p:nvPr/>
        </p:nvCxnSpPr>
        <p:spPr>
          <a:xfrm flipH="1" flipV="1">
            <a:off x="9792091" y="2834878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77DEB31-03D0-01C0-7DFF-F5E68877B825}"/>
                  </a:ext>
                </a:extLst>
              </p14:cNvPr>
              <p14:cNvContentPartPr/>
              <p14:nvPr/>
            </p14:nvContentPartPr>
            <p14:xfrm>
              <a:off x="4101920" y="3288422"/>
              <a:ext cx="1470960" cy="925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77DEB31-03D0-01C0-7DFF-F5E68877B8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3280" y="3279422"/>
                <a:ext cx="14886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3FA25A-43BE-04DD-A0F4-968940CFDBDA}"/>
                  </a:ext>
                </a:extLst>
              </p14:cNvPr>
              <p14:cNvContentPartPr/>
              <p14:nvPr/>
            </p14:nvContentPartPr>
            <p14:xfrm>
              <a:off x="6967880" y="3334880"/>
              <a:ext cx="1361160" cy="863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3FA25A-43BE-04DD-A0F4-968940CFD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8880" y="3325880"/>
                <a:ext cx="1378800" cy="8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1B2B00-D916-5248-F49C-806426AE5879}"/>
                  </a:ext>
                </a:extLst>
              </p14:cNvPr>
              <p14:cNvContentPartPr/>
              <p14:nvPr/>
            </p14:nvContentPartPr>
            <p14:xfrm>
              <a:off x="9827720" y="3100187"/>
              <a:ext cx="1140120" cy="10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1B2B00-D916-5248-F49C-806426AE58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8720" y="3091547"/>
                <a:ext cx="1157760" cy="10976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0C5E2A5-1642-CB2C-F0F4-FEC717B149ED}"/>
              </a:ext>
            </a:extLst>
          </p:cNvPr>
          <p:cNvSpPr txBox="1"/>
          <p:nvPr/>
        </p:nvSpPr>
        <p:spPr>
          <a:xfrm>
            <a:off x="1460070" y="423594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B2392-4571-422B-8F39-7DEF228E608D}"/>
              </a:ext>
            </a:extLst>
          </p:cNvPr>
          <p:cNvSpPr txBox="1"/>
          <p:nvPr/>
        </p:nvSpPr>
        <p:spPr>
          <a:xfrm>
            <a:off x="4397878" y="421398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C5846-C625-89EE-8CAF-72C4C1232F32}"/>
              </a:ext>
            </a:extLst>
          </p:cNvPr>
          <p:cNvSpPr txBox="1"/>
          <p:nvPr/>
        </p:nvSpPr>
        <p:spPr>
          <a:xfrm>
            <a:off x="7169493" y="4241777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92518-7764-569E-87D4-31B862CF9CEB}"/>
              </a:ext>
            </a:extLst>
          </p:cNvPr>
          <p:cNvSpPr txBox="1"/>
          <p:nvPr/>
        </p:nvSpPr>
        <p:spPr>
          <a:xfrm>
            <a:off x="10178798" y="4152910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7F441-B452-986B-6C08-2A7985B5230D}"/>
              </a:ext>
            </a:extLst>
          </p:cNvPr>
          <p:cNvSpPr txBox="1"/>
          <p:nvPr/>
        </p:nvSpPr>
        <p:spPr>
          <a:xfrm rot="16200000">
            <a:off x="185799" y="3437089"/>
            <a:ext cx="165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978B7-1DA1-2A75-491F-7563D132276F}"/>
              </a:ext>
            </a:extLst>
          </p:cNvPr>
          <p:cNvSpPr txBox="1"/>
          <p:nvPr/>
        </p:nvSpPr>
        <p:spPr>
          <a:xfrm rot="16200000">
            <a:off x="2936993" y="335658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Green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7132A9-3776-E7AB-326E-82E094C4BDD9}"/>
              </a:ext>
            </a:extLst>
          </p:cNvPr>
          <p:cNvSpPr txBox="1"/>
          <p:nvPr/>
        </p:nvSpPr>
        <p:spPr>
          <a:xfrm rot="16200000">
            <a:off x="5833756" y="3386743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526B4C-0606-0E36-CCA6-98E07D8F35A4}"/>
              </a:ext>
            </a:extLst>
          </p:cNvPr>
          <p:cNvSpPr txBox="1"/>
          <p:nvPr/>
        </p:nvSpPr>
        <p:spPr>
          <a:xfrm rot="16200000">
            <a:off x="9156068" y="332498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08C3C-19F5-BC3F-F979-098F0786F49F}"/>
              </a:ext>
            </a:extLst>
          </p:cNvPr>
          <p:cNvCxnSpPr/>
          <p:nvPr/>
        </p:nvCxnSpPr>
        <p:spPr>
          <a:xfrm>
            <a:off x="1122289" y="3155942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1D74E3-5104-CC5B-250C-D8A0F3207AC1}"/>
              </a:ext>
            </a:extLst>
          </p:cNvPr>
          <p:cNvCxnSpPr/>
          <p:nvPr/>
        </p:nvCxnSpPr>
        <p:spPr>
          <a:xfrm>
            <a:off x="3976947" y="3146576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63128A-5726-6AF6-6990-7705AA24CF6E}"/>
              </a:ext>
            </a:extLst>
          </p:cNvPr>
          <p:cNvCxnSpPr/>
          <p:nvPr/>
        </p:nvCxnSpPr>
        <p:spPr>
          <a:xfrm>
            <a:off x="6815958" y="3124274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CF16E1-38FD-E7DF-D617-5537152E455A}"/>
              </a:ext>
            </a:extLst>
          </p:cNvPr>
          <p:cNvCxnSpPr/>
          <p:nvPr/>
        </p:nvCxnSpPr>
        <p:spPr>
          <a:xfrm>
            <a:off x="9646555" y="3059048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648BDB-6B8E-C844-7EFB-4098454DC410}"/>
              </a:ext>
            </a:extLst>
          </p:cNvPr>
          <p:cNvSpPr txBox="1"/>
          <p:nvPr/>
        </p:nvSpPr>
        <p:spPr>
          <a:xfrm>
            <a:off x="9812389" y="28633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9806B-7CDF-7426-0E57-CC994DF9DA5C}"/>
              </a:ext>
            </a:extLst>
          </p:cNvPr>
          <p:cNvSpPr txBox="1"/>
          <p:nvPr/>
        </p:nvSpPr>
        <p:spPr>
          <a:xfrm>
            <a:off x="7019417" y="29396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9EE579-4AAB-33FA-98F6-5BDF50C35DAF}"/>
              </a:ext>
            </a:extLst>
          </p:cNvPr>
          <p:cNvSpPr txBox="1"/>
          <p:nvPr/>
        </p:nvSpPr>
        <p:spPr>
          <a:xfrm>
            <a:off x="4228204" y="296191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4B1546-C6AC-8046-F1F0-C9FAB150EF9E}"/>
              </a:ext>
            </a:extLst>
          </p:cNvPr>
          <p:cNvSpPr txBox="1"/>
          <p:nvPr/>
        </p:nvSpPr>
        <p:spPr>
          <a:xfrm>
            <a:off x="1330179" y="29631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180367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2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931A-9939-49AC-EBEC-65A0F787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7E18-E479-FCA3-28FE-9F0BA491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20"/>
            <a:ext cx="10515600" cy="1032244"/>
          </a:xfrm>
        </p:spPr>
        <p:txBody>
          <a:bodyPr/>
          <a:lstStyle/>
          <a:p>
            <a:r>
              <a:rPr lang="en-US" dirty="0"/>
              <a:t>At the simplest form, we can think of four 1D transfer functions</a:t>
            </a:r>
          </a:p>
          <a:p>
            <a:pPr lvl="1"/>
            <a:r>
              <a:rPr lang="en-US" dirty="0"/>
              <a:t>Red, Green, Blue, Alpha (opacity)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AB8C8A-29BF-8C56-3F42-75E13B942459}"/>
              </a:ext>
            </a:extLst>
          </p:cNvPr>
          <p:cNvCxnSpPr>
            <a:cxnSpLocks/>
          </p:cNvCxnSpPr>
          <p:nvPr/>
        </p:nvCxnSpPr>
        <p:spPr>
          <a:xfrm>
            <a:off x="1222380" y="4217927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18BA7-5D64-6E10-FE10-A467C2A2023B}"/>
              </a:ext>
            </a:extLst>
          </p:cNvPr>
          <p:cNvCxnSpPr>
            <a:cxnSpLocks/>
          </p:cNvCxnSpPr>
          <p:nvPr/>
        </p:nvCxnSpPr>
        <p:spPr>
          <a:xfrm flipH="1" flipV="1">
            <a:off x="1222380" y="2890633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744609-301F-5D38-1857-27FBF22AFED6}"/>
                  </a:ext>
                </a:extLst>
              </p14:cNvPr>
              <p14:cNvContentPartPr/>
              <p14:nvPr/>
            </p14:nvContentPartPr>
            <p14:xfrm>
              <a:off x="1247262" y="3298701"/>
              <a:ext cx="1517891" cy="91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744609-301F-5D38-1857-27FBF22AFE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261" y="3290061"/>
                <a:ext cx="1535533" cy="93528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638D0-D25F-4475-025F-6B2441CD2709}"/>
              </a:ext>
            </a:extLst>
          </p:cNvPr>
          <p:cNvCxnSpPr>
            <a:cxnSpLocks/>
          </p:cNvCxnSpPr>
          <p:nvPr/>
        </p:nvCxnSpPr>
        <p:spPr>
          <a:xfrm>
            <a:off x="4071516" y="4219513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BD5A76-720D-6D4B-527F-8254ED7BBDDE}"/>
              </a:ext>
            </a:extLst>
          </p:cNvPr>
          <p:cNvCxnSpPr>
            <a:cxnSpLocks/>
          </p:cNvCxnSpPr>
          <p:nvPr/>
        </p:nvCxnSpPr>
        <p:spPr>
          <a:xfrm flipH="1" flipV="1">
            <a:off x="4071516" y="2892219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736625-371D-F7E7-938A-3F8FB8DD1C75}"/>
              </a:ext>
            </a:extLst>
          </p:cNvPr>
          <p:cNvCxnSpPr>
            <a:cxnSpLocks/>
          </p:cNvCxnSpPr>
          <p:nvPr/>
        </p:nvCxnSpPr>
        <p:spPr>
          <a:xfrm>
            <a:off x="6931803" y="4195625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8715F0-4639-C484-6F70-786861B51B8C}"/>
              </a:ext>
            </a:extLst>
          </p:cNvPr>
          <p:cNvCxnSpPr>
            <a:cxnSpLocks/>
          </p:cNvCxnSpPr>
          <p:nvPr/>
        </p:nvCxnSpPr>
        <p:spPr>
          <a:xfrm flipH="1" flipV="1">
            <a:off x="6931803" y="2868331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E69006-1819-DE20-59ED-42B6A8C6B4DA}"/>
              </a:ext>
            </a:extLst>
          </p:cNvPr>
          <p:cNvCxnSpPr>
            <a:cxnSpLocks/>
          </p:cNvCxnSpPr>
          <p:nvPr/>
        </p:nvCxnSpPr>
        <p:spPr>
          <a:xfrm>
            <a:off x="9792091" y="4162172"/>
            <a:ext cx="16503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4CDE1C-F022-ED91-6372-56192BE02946}"/>
              </a:ext>
            </a:extLst>
          </p:cNvPr>
          <p:cNvCxnSpPr>
            <a:cxnSpLocks/>
          </p:cNvCxnSpPr>
          <p:nvPr/>
        </p:nvCxnSpPr>
        <p:spPr>
          <a:xfrm flipH="1" flipV="1">
            <a:off x="9792091" y="2834878"/>
            <a:ext cx="11152" cy="13272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77DEB31-03D0-01C0-7DFF-F5E68877B825}"/>
                  </a:ext>
                </a:extLst>
              </p14:cNvPr>
              <p14:cNvContentPartPr/>
              <p14:nvPr/>
            </p14:nvContentPartPr>
            <p14:xfrm>
              <a:off x="4101920" y="3288422"/>
              <a:ext cx="1470960" cy="925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77DEB31-03D0-01C0-7DFF-F5E68877B8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3280" y="3279422"/>
                <a:ext cx="14886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3FA25A-43BE-04DD-A0F4-968940CFDBDA}"/>
                  </a:ext>
                </a:extLst>
              </p14:cNvPr>
              <p14:cNvContentPartPr/>
              <p14:nvPr/>
            </p14:nvContentPartPr>
            <p14:xfrm>
              <a:off x="6967880" y="3334880"/>
              <a:ext cx="1361160" cy="863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3FA25A-43BE-04DD-A0F4-968940CFD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8880" y="3325880"/>
                <a:ext cx="1378800" cy="8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1B2B00-D916-5248-F49C-806426AE5879}"/>
                  </a:ext>
                </a:extLst>
              </p14:cNvPr>
              <p14:cNvContentPartPr/>
              <p14:nvPr/>
            </p14:nvContentPartPr>
            <p14:xfrm>
              <a:off x="9827720" y="3100187"/>
              <a:ext cx="1140120" cy="10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1B2B00-D916-5248-F49C-806426AE58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8720" y="3091547"/>
                <a:ext cx="1157760" cy="10976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0C5E2A5-1642-CB2C-F0F4-FEC717B149ED}"/>
              </a:ext>
            </a:extLst>
          </p:cNvPr>
          <p:cNvSpPr txBox="1"/>
          <p:nvPr/>
        </p:nvSpPr>
        <p:spPr>
          <a:xfrm>
            <a:off x="1460070" y="423594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B2392-4571-422B-8F39-7DEF228E608D}"/>
              </a:ext>
            </a:extLst>
          </p:cNvPr>
          <p:cNvSpPr txBox="1"/>
          <p:nvPr/>
        </p:nvSpPr>
        <p:spPr>
          <a:xfrm>
            <a:off x="4397878" y="421398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C5846-C625-89EE-8CAF-72C4C1232F32}"/>
              </a:ext>
            </a:extLst>
          </p:cNvPr>
          <p:cNvSpPr txBox="1"/>
          <p:nvPr/>
        </p:nvSpPr>
        <p:spPr>
          <a:xfrm>
            <a:off x="7169493" y="4241777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92518-7764-569E-87D4-31B862CF9CEB}"/>
              </a:ext>
            </a:extLst>
          </p:cNvPr>
          <p:cNvSpPr txBox="1"/>
          <p:nvPr/>
        </p:nvSpPr>
        <p:spPr>
          <a:xfrm>
            <a:off x="10178798" y="4152910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7F441-B452-986B-6C08-2A7985B5230D}"/>
              </a:ext>
            </a:extLst>
          </p:cNvPr>
          <p:cNvSpPr txBox="1"/>
          <p:nvPr/>
        </p:nvSpPr>
        <p:spPr>
          <a:xfrm rot="16200000">
            <a:off x="185799" y="3437089"/>
            <a:ext cx="165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978B7-1DA1-2A75-491F-7563D132276F}"/>
              </a:ext>
            </a:extLst>
          </p:cNvPr>
          <p:cNvSpPr txBox="1"/>
          <p:nvPr/>
        </p:nvSpPr>
        <p:spPr>
          <a:xfrm rot="16200000">
            <a:off x="2936993" y="335658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Green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7132A9-3776-E7AB-326E-82E094C4BDD9}"/>
              </a:ext>
            </a:extLst>
          </p:cNvPr>
          <p:cNvSpPr txBox="1"/>
          <p:nvPr/>
        </p:nvSpPr>
        <p:spPr>
          <a:xfrm rot="16200000">
            <a:off x="5833756" y="3386743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of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526B4C-0606-0E36-CCA6-98E07D8F35A4}"/>
              </a:ext>
            </a:extLst>
          </p:cNvPr>
          <p:cNvSpPr txBox="1"/>
          <p:nvPr/>
        </p:nvSpPr>
        <p:spPr>
          <a:xfrm rot="16200000">
            <a:off x="9156068" y="332498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08C3C-19F5-BC3F-F979-098F0786F49F}"/>
              </a:ext>
            </a:extLst>
          </p:cNvPr>
          <p:cNvCxnSpPr/>
          <p:nvPr/>
        </p:nvCxnSpPr>
        <p:spPr>
          <a:xfrm>
            <a:off x="1122289" y="3155942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1D74E3-5104-CC5B-250C-D8A0F3207AC1}"/>
              </a:ext>
            </a:extLst>
          </p:cNvPr>
          <p:cNvCxnSpPr/>
          <p:nvPr/>
        </p:nvCxnSpPr>
        <p:spPr>
          <a:xfrm>
            <a:off x="3976947" y="3146576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63128A-5726-6AF6-6990-7705AA24CF6E}"/>
              </a:ext>
            </a:extLst>
          </p:cNvPr>
          <p:cNvCxnSpPr/>
          <p:nvPr/>
        </p:nvCxnSpPr>
        <p:spPr>
          <a:xfrm>
            <a:off x="6815958" y="3124274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CF16E1-38FD-E7DF-D617-5537152E455A}"/>
              </a:ext>
            </a:extLst>
          </p:cNvPr>
          <p:cNvCxnSpPr/>
          <p:nvPr/>
        </p:nvCxnSpPr>
        <p:spPr>
          <a:xfrm>
            <a:off x="9646555" y="3059048"/>
            <a:ext cx="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648BDB-6B8E-C844-7EFB-4098454DC410}"/>
              </a:ext>
            </a:extLst>
          </p:cNvPr>
          <p:cNvSpPr txBox="1"/>
          <p:nvPr/>
        </p:nvSpPr>
        <p:spPr>
          <a:xfrm>
            <a:off x="9812389" y="28633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9806B-7CDF-7426-0E57-CC994DF9DA5C}"/>
              </a:ext>
            </a:extLst>
          </p:cNvPr>
          <p:cNvSpPr txBox="1"/>
          <p:nvPr/>
        </p:nvSpPr>
        <p:spPr>
          <a:xfrm>
            <a:off x="7019417" y="29396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9EE579-4AAB-33FA-98F6-5BDF50C35DAF}"/>
              </a:ext>
            </a:extLst>
          </p:cNvPr>
          <p:cNvSpPr txBox="1"/>
          <p:nvPr/>
        </p:nvSpPr>
        <p:spPr>
          <a:xfrm>
            <a:off x="4228204" y="296191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4B1546-C6AC-8046-F1F0-C9FAB150EF9E}"/>
              </a:ext>
            </a:extLst>
          </p:cNvPr>
          <p:cNvSpPr txBox="1"/>
          <p:nvPr/>
        </p:nvSpPr>
        <p:spPr>
          <a:xfrm>
            <a:off x="1330179" y="29631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7579E1-8DE6-819B-ECE9-9A15F4E0FC26}"/>
              </a:ext>
            </a:extLst>
          </p:cNvPr>
          <p:cNvSpPr txBox="1"/>
          <p:nvPr/>
        </p:nvSpPr>
        <p:spPr>
          <a:xfrm>
            <a:off x="838200" y="4931067"/>
            <a:ext cx="6181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design an opacity transfer function for showing an Isosurface?</a:t>
            </a:r>
          </a:p>
        </p:txBody>
      </p:sp>
    </p:spTree>
    <p:extLst>
      <p:ext uri="{BB962C8B-B14F-4D97-AF65-F5344CB8AC3E}">
        <p14:creationId xmlns:p14="http://schemas.microsoft.com/office/powerpoint/2010/main" val="402427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{6EAC2797-DD30-5444-AC68-98C3B0F8F0C3}tf10001069</Template>
  <TotalTime>22334</TotalTime>
  <Words>1668</Words>
  <Application>Microsoft Macintosh PowerPoint</Application>
  <PresentationFormat>Widescreen</PresentationFormat>
  <Paragraphs>248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Wingdings</vt:lpstr>
      <vt:lpstr>Office Theme 2013 - 2022</vt:lpstr>
      <vt:lpstr>Big Data Visual Analytics (CS 661)</vt:lpstr>
      <vt:lpstr>PowerPoint Presentation</vt:lpstr>
      <vt:lpstr>Acknowledgements</vt:lpstr>
      <vt:lpstr>Types of Volume Rendering Pipelines</vt:lpstr>
      <vt:lpstr>Types of Volume Rendering Pipelines</vt:lpstr>
      <vt:lpstr>Pre-shaded vs Post-shaded Volume Rendering</vt:lpstr>
      <vt:lpstr>Transfer Function</vt:lpstr>
      <vt:lpstr>Transfer Function</vt:lpstr>
      <vt:lpstr>Transfer Function</vt:lpstr>
      <vt:lpstr>Transfer Function</vt:lpstr>
      <vt:lpstr>Classification and Shading</vt:lpstr>
      <vt:lpstr>Classification: Color + Opacity Transfer Function</vt:lpstr>
      <vt:lpstr>Classification: Color + Opacity Transfer Function</vt:lpstr>
      <vt:lpstr>Classification: Color + Opacity Transfer Function</vt:lpstr>
      <vt:lpstr>Classification: Color + Opacity Transfer Function</vt:lpstr>
      <vt:lpstr>Classification: Color + Opacity Transfer Function</vt:lpstr>
      <vt:lpstr>Classification: Color + Opacity Transfer Function</vt:lpstr>
      <vt:lpstr>Transfer Function Design</vt:lpstr>
      <vt:lpstr>Transfer Function Design</vt:lpstr>
      <vt:lpstr>Transfer Function Design</vt:lpstr>
      <vt:lpstr>Trail and Error + Domain Knowledge</vt:lpstr>
      <vt:lpstr>Histogram</vt:lpstr>
      <vt:lpstr>1D Histogram Assisted Transfer Function Design</vt:lpstr>
      <vt:lpstr>1D Histogram Assisted Transfer Function Design</vt:lpstr>
      <vt:lpstr>1D Histogram Assisted Transfer Function Design</vt:lpstr>
      <vt:lpstr>Multi-dimensional Transfer Function</vt:lpstr>
      <vt:lpstr>Multi-dimensional Transfer Function</vt:lpstr>
      <vt:lpstr>Multi-dimensional Transfer Function</vt:lpstr>
      <vt:lpstr>Multi-dimensional Transfer Function</vt:lpstr>
      <vt:lpstr>Multi-dimensional Transfer Function</vt:lpstr>
      <vt:lpstr>Visibility Histogram Guided Transfer Functions</vt:lpstr>
      <vt:lpstr>Visibility Histogram Guided Transfer Functions</vt:lpstr>
      <vt:lpstr>Visibility Histogram Guided Transfer Functions</vt:lpstr>
      <vt:lpstr>Visibility Histogram Guided Transfer Functions</vt:lpstr>
      <vt:lpstr>Visibility Histogram Guided Transfer Functions</vt:lpstr>
      <vt:lpstr>Visibility Histogram Guided Transfer Functions</vt:lpstr>
      <vt:lpstr>Visibility Histogram Guided Transfer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970</cp:revision>
  <dcterms:created xsi:type="dcterms:W3CDTF">2022-12-20T07:20:52Z</dcterms:created>
  <dcterms:modified xsi:type="dcterms:W3CDTF">2024-01-29T09:57:14Z</dcterms:modified>
</cp:coreProperties>
</file>